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2DE_CD0DAAA.xml" ContentType="application/vnd.ms-powerpoint.comments+xml"/>
  <Override PartName="/ppt/comments/modernComment_2E9_89960F1D.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2.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3.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5.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7"/>
  </p:notesMasterIdLst>
  <p:sldIdLst>
    <p:sldId id="257" r:id="rId3"/>
    <p:sldId id="754" r:id="rId4"/>
    <p:sldId id="258" r:id="rId5"/>
    <p:sldId id="259" r:id="rId6"/>
    <p:sldId id="318" r:id="rId7"/>
    <p:sldId id="281" r:id="rId8"/>
    <p:sldId id="263" r:id="rId9"/>
    <p:sldId id="725" r:id="rId10"/>
    <p:sldId id="261" r:id="rId11"/>
    <p:sldId id="328" r:id="rId12"/>
    <p:sldId id="734" r:id="rId13"/>
    <p:sldId id="745" r:id="rId14"/>
    <p:sldId id="285" r:id="rId15"/>
    <p:sldId id="321" r:id="rId16"/>
    <p:sldId id="290" r:id="rId17"/>
    <p:sldId id="291" r:id="rId18"/>
    <p:sldId id="739" r:id="rId19"/>
    <p:sldId id="756" r:id="rId20"/>
    <p:sldId id="757" r:id="rId21"/>
    <p:sldId id="758" r:id="rId22"/>
    <p:sldId id="741" r:id="rId23"/>
    <p:sldId id="755" r:id="rId24"/>
    <p:sldId id="746" r:id="rId25"/>
    <p:sldId id="747" r:id="rId26"/>
    <p:sldId id="748" r:id="rId27"/>
    <p:sldId id="752" r:id="rId28"/>
    <p:sldId id="320" r:id="rId29"/>
    <p:sldId id="738" r:id="rId30"/>
    <p:sldId id="289" r:id="rId31"/>
    <p:sldId id="288" r:id="rId32"/>
    <p:sldId id="286" r:id="rId33"/>
    <p:sldId id="329" r:id="rId34"/>
    <p:sldId id="330" r:id="rId35"/>
    <p:sldId id="33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5059BE-CF35-FC1B-FF8F-E44298082303}" name="Mathew, Blesson (PHMSA)" initials="MB(" userId="S::blesson.mathew@ad.dot.gov::d0c44393-0f0a-4b4f-a060-e368ab2b965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00FF00"/>
    <a:srgbClr val="79DCFF"/>
    <a:srgbClr val="1F497D"/>
    <a:srgbClr val="254061"/>
    <a:srgbClr val="E46C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A6C24E-1D46-442E-A407-C17BD0576A88}" v="14" dt="2024-04-23T11:14:57.9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82" autoAdjust="0"/>
    <p:restoredTop sz="88837" autoAdjust="0"/>
  </p:normalViewPr>
  <p:slideViewPr>
    <p:cSldViewPr snapToGrid="0">
      <p:cViewPr varScale="1">
        <p:scale>
          <a:sx n="101" d="100"/>
          <a:sy n="101" d="100"/>
        </p:scale>
        <p:origin x="61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8/10/relationships/authors" Targe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hew, Blesson (PHMSA)" userId="d0c44393-0f0a-4b4f-a060-e368ab2b965e" providerId="ADAL" clId="{BDA6C24E-1D46-442E-A407-C17BD0576A88}"/>
    <pc:docChg chg="undo redo custSel addSld delSld modSld sldOrd">
      <pc:chgData name="Mathew, Blesson (PHMSA)" userId="d0c44393-0f0a-4b4f-a060-e368ab2b965e" providerId="ADAL" clId="{BDA6C24E-1D46-442E-A407-C17BD0576A88}" dt="2024-05-15T16:13:10.070" v="460" actId="20577"/>
      <pc:docMkLst>
        <pc:docMk/>
      </pc:docMkLst>
      <pc:sldChg chg="delSp modSp mod">
        <pc:chgData name="Mathew, Blesson (PHMSA)" userId="d0c44393-0f0a-4b4f-a060-e368ab2b965e" providerId="ADAL" clId="{BDA6C24E-1D46-442E-A407-C17BD0576A88}" dt="2024-05-15T16:06:01.669" v="437" actId="20577"/>
        <pc:sldMkLst>
          <pc:docMk/>
          <pc:sldMk cId="3848939535" sldId="257"/>
        </pc:sldMkLst>
        <pc:spChg chg="mod">
          <ac:chgData name="Mathew, Blesson (PHMSA)" userId="d0c44393-0f0a-4b4f-a060-e368ab2b965e" providerId="ADAL" clId="{BDA6C24E-1D46-442E-A407-C17BD0576A88}" dt="2024-05-15T16:06:01.669" v="437" actId="20577"/>
          <ac:spMkLst>
            <pc:docMk/>
            <pc:sldMk cId="3848939535" sldId="257"/>
            <ac:spMk id="2" creationId="{F347F61B-872F-461E-8204-044601B72A00}"/>
          </ac:spMkLst>
        </pc:spChg>
        <pc:spChg chg="mod">
          <ac:chgData name="Mathew, Blesson (PHMSA)" userId="d0c44393-0f0a-4b4f-a060-e368ab2b965e" providerId="ADAL" clId="{BDA6C24E-1D46-442E-A407-C17BD0576A88}" dt="2024-05-15T16:05:53.534" v="422" actId="27636"/>
          <ac:spMkLst>
            <pc:docMk/>
            <pc:sldMk cId="3848939535" sldId="257"/>
            <ac:spMk id="3" creationId="{9F0A2211-5A76-4F0D-89CB-D10498806AC8}"/>
          </ac:spMkLst>
        </pc:spChg>
        <pc:picChg chg="del">
          <ac:chgData name="Mathew, Blesson (PHMSA)" userId="d0c44393-0f0a-4b4f-a060-e368ab2b965e" providerId="ADAL" clId="{BDA6C24E-1D46-442E-A407-C17BD0576A88}" dt="2024-04-23T11:09:01.712" v="218" actId="478"/>
          <ac:picMkLst>
            <pc:docMk/>
            <pc:sldMk cId="3848939535" sldId="257"/>
            <ac:picMk id="9" creationId="{4F9C16D4-A369-0F4E-1137-EA0995236614}"/>
          </ac:picMkLst>
        </pc:picChg>
        <pc:picChg chg="del">
          <ac:chgData name="Mathew, Blesson (PHMSA)" userId="d0c44393-0f0a-4b4f-a060-e368ab2b965e" providerId="ADAL" clId="{BDA6C24E-1D46-442E-A407-C17BD0576A88}" dt="2024-04-23T11:09:02.937" v="219" actId="478"/>
          <ac:picMkLst>
            <pc:docMk/>
            <pc:sldMk cId="3848939535" sldId="257"/>
            <ac:picMk id="12" creationId="{931EFF85-DA35-6946-DECC-489205E8AD44}"/>
          </ac:picMkLst>
        </pc:picChg>
      </pc:sldChg>
      <pc:sldChg chg="addSp delSp modSp mod">
        <pc:chgData name="Mathew, Blesson (PHMSA)" userId="d0c44393-0f0a-4b4f-a060-e368ab2b965e" providerId="ADAL" clId="{BDA6C24E-1D46-442E-A407-C17BD0576A88}" dt="2024-04-26T15:11:39.504" v="275" actId="5793"/>
        <pc:sldMkLst>
          <pc:docMk/>
          <pc:sldMk cId="3274925715" sldId="258"/>
        </pc:sldMkLst>
        <pc:spChg chg="mod">
          <ac:chgData name="Mathew, Blesson (PHMSA)" userId="d0c44393-0f0a-4b4f-a060-e368ab2b965e" providerId="ADAL" clId="{BDA6C24E-1D46-442E-A407-C17BD0576A88}" dt="2024-04-26T15:11:39.504" v="275" actId="5793"/>
          <ac:spMkLst>
            <pc:docMk/>
            <pc:sldMk cId="3274925715" sldId="258"/>
            <ac:spMk id="4" creationId="{83215DA4-E5BD-4476-9471-E48F8E2BD447}"/>
          </ac:spMkLst>
        </pc:spChg>
        <pc:picChg chg="del">
          <ac:chgData name="Mathew, Blesson (PHMSA)" userId="d0c44393-0f0a-4b4f-a060-e368ab2b965e" providerId="ADAL" clId="{BDA6C24E-1D46-442E-A407-C17BD0576A88}" dt="2024-04-18T15:14:40.586" v="185" actId="478"/>
          <ac:picMkLst>
            <pc:docMk/>
            <pc:sldMk cId="3274925715" sldId="258"/>
            <ac:picMk id="6" creationId="{A3715A45-B222-B905-812F-9C4A10AF39F4}"/>
          </ac:picMkLst>
        </pc:picChg>
        <pc:picChg chg="add mod">
          <ac:chgData name="Mathew, Blesson (PHMSA)" userId="d0c44393-0f0a-4b4f-a060-e368ab2b965e" providerId="ADAL" clId="{BDA6C24E-1D46-442E-A407-C17BD0576A88}" dt="2024-04-18T15:15:13.750" v="193" actId="1076"/>
          <ac:picMkLst>
            <pc:docMk/>
            <pc:sldMk cId="3274925715" sldId="258"/>
            <ac:picMk id="7" creationId="{DF94BEBF-A3F9-6334-E230-C228F5F9D774}"/>
          </ac:picMkLst>
        </pc:picChg>
      </pc:sldChg>
      <pc:sldChg chg="modSp mod">
        <pc:chgData name="Mathew, Blesson (PHMSA)" userId="d0c44393-0f0a-4b4f-a060-e368ab2b965e" providerId="ADAL" clId="{BDA6C24E-1D46-442E-A407-C17BD0576A88}" dt="2024-05-15T16:13:10.070" v="460" actId="20577"/>
        <pc:sldMkLst>
          <pc:docMk/>
          <pc:sldMk cId="3679458370" sldId="263"/>
        </pc:sldMkLst>
        <pc:spChg chg="mod">
          <ac:chgData name="Mathew, Blesson (PHMSA)" userId="d0c44393-0f0a-4b4f-a060-e368ab2b965e" providerId="ADAL" clId="{BDA6C24E-1D46-442E-A407-C17BD0576A88}" dt="2024-05-15T16:10:44.236" v="459" actId="20577"/>
          <ac:spMkLst>
            <pc:docMk/>
            <pc:sldMk cId="3679458370" sldId="263"/>
            <ac:spMk id="3" creationId="{A8549529-7D0E-442B-9B09-C12D9A7824A7}"/>
          </ac:spMkLst>
        </pc:spChg>
        <pc:spChg chg="mod">
          <ac:chgData name="Mathew, Blesson (PHMSA)" userId="d0c44393-0f0a-4b4f-a060-e368ab2b965e" providerId="ADAL" clId="{BDA6C24E-1D46-442E-A407-C17BD0576A88}" dt="2024-05-15T16:08:18.847" v="452" actId="20577"/>
          <ac:spMkLst>
            <pc:docMk/>
            <pc:sldMk cId="3679458370" sldId="263"/>
            <ac:spMk id="4" creationId="{27F0CE60-89AA-45C5-858A-EAC395592328}"/>
          </ac:spMkLst>
        </pc:spChg>
        <pc:spChg chg="mod">
          <ac:chgData name="Mathew, Blesson (PHMSA)" userId="d0c44393-0f0a-4b4f-a060-e368ab2b965e" providerId="ADAL" clId="{BDA6C24E-1D46-442E-A407-C17BD0576A88}" dt="2024-05-15T16:13:10.070" v="460" actId="20577"/>
          <ac:spMkLst>
            <pc:docMk/>
            <pc:sldMk cId="3679458370" sldId="263"/>
            <ac:spMk id="5" creationId="{7F8132FF-5282-4888-A90D-D8ECC15DF188}"/>
          </ac:spMkLst>
        </pc:spChg>
      </pc:sldChg>
      <pc:sldChg chg="del">
        <pc:chgData name="Mathew, Blesson (PHMSA)" userId="d0c44393-0f0a-4b4f-a060-e368ab2b965e" providerId="ADAL" clId="{BDA6C24E-1D46-442E-A407-C17BD0576A88}" dt="2024-04-18T14:18:56.603" v="97" actId="47"/>
        <pc:sldMkLst>
          <pc:docMk/>
          <pc:sldMk cId="3485539971" sldId="319"/>
        </pc:sldMkLst>
      </pc:sldChg>
      <pc:sldChg chg="modSp mod">
        <pc:chgData name="Mathew, Blesson (PHMSA)" userId="d0c44393-0f0a-4b4f-a060-e368ab2b965e" providerId="ADAL" clId="{BDA6C24E-1D46-442E-A407-C17BD0576A88}" dt="2024-04-18T14:21:36.929" v="174" actId="20577"/>
        <pc:sldMkLst>
          <pc:docMk/>
          <pc:sldMk cId="55831102" sldId="320"/>
        </pc:sldMkLst>
        <pc:spChg chg="mod">
          <ac:chgData name="Mathew, Blesson (PHMSA)" userId="d0c44393-0f0a-4b4f-a060-e368ab2b965e" providerId="ADAL" clId="{BDA6C24E-1D46-442E-A407-C17BD0576A88}" dt="2024-04-18T14:21:36.929" v="174" actId="20577"/>
          <ac:spMkLst>
            <pc:docMk/>
            <pc:sldMk cId="55831102" sldId="320"/>
            <ac:spMk id="10" creationId="{BB688E2B-D94B-4189-F89E-B499E8945F3E}"/>
          </ac:spMkLst>
        </pc:spChg>
      </pc:sldChg>
      <pc:sldChg chg="modSp mod">
        <pc:chgData name="Mathew, Blesson (PHMSA)" userId="d0c44393-0f0a-4b4f-a060-e368ab2b965e" providerId="ADAL" clId="{BDA6C24E-1D46-442E-A407-C17BD0576A88}" dt="2024-04-18T13:56:59.349" v="36" actId="14100"/>
        <pc:sldMkLst>
          <pc:docMk/>
          <pc:sldMk cId="1471183539" sldId="321"/>
        </pc:sldMkLst>
        <pc:spChg chg="mod">
          <ac:chgData name="Mathew, Blesson (PHMSA)" userId="d0c44393-0f0a-4b4f-a060-e368ab2b965e" providerId="ADAL" clId="{BDA6C24E-1D46-442E-A407-C17BD0576A88}" dt="2024-04-18T13:56:59.349" v="36" actId="14100"/>
          <ac:spMkLst>
            <pc:docMk/>
            <pc:sldMk cId="1471183539" sldId="321"/>
            <ac:spMk id="14" creationId="{FAB0A901-C33D-4647-B19F-F64826C3683E}"/>
          </ac:spMkLst>
        </pc:spChg>
      </pc:sldChg>
      <pc:sldChg chg="modSp mod">
        <pc:chgData name="Mathew, Blesson (PHMSA)" userId="d0c44393-0f0a-4b4f-a060-e368ab2b965e" providerId="ADAL" clId="{BDA6C24E-1D46-442E-A407-C17BD0576A88}" dt="2024-04-26T15:17:57.864" v="400" actId="313"/>
        <pc:sldMkLst>
          <pc:docMk/>
          <pc:sldMk cId="1690591059" sldId="328"/>
        </pc:sldMkLst>
        <pc:spChg chg="mod">
          <ac:chgData name="Mathew, Blesson (PHMSA)" userId="d0c44393-0f0a-4b4f-a060-e368ab2b965e" providerId="ADAL" clId="{BDA6C24E-1D46-442E-A407-C17BD0576A88}" dt="2024-04-26T15:15:59.148" v="319" actId="20577"/>
          <ac:spMkLst>
            <pc:docMk/>
            <pc:sldMk cId="1690591059" sldId="328"/>
            <ac:spMk id="2" creationId="{E507E49A-181C-BD66-B796-E62C6D3AD3E9}"/>
          </ac:spMkLst>
        </pc:spChg>
        <pc:spChg chg="mod">
          <ac:chgData name="Mathew, Blesson (PHMSA)" userId="d0c44393-0f0a-4b4f-a060-e368ab2b965e" providerId="ADAL" clId="{BDA6C24E-1D46-442E-A407-C17BD0576A88}" dt="2024-04-26T15:17:57.864" v="400" actId="313"/>
          <ac:spMkLst>
            <pc:docMk/>
            <pc:sldMk cId="1690591059" sldId="328"/>
            <ac:spMk id="3" creationId="{E514FF61-BFA1-168D-2AB6-5DE6C403D6E1}"/>
          </ac:spMkLst>
        </pc:spChg>
      </pc:sldChg>
      <pc:sldChg chg="del">
        <pc:chgData name="Mathew, Blesson (PHMSA)" userId="d0c44393-0f0a-4b4f-a060-e368ab2b965e" providerId="ADAL" clId="{BDA6C24E-1D46-442E-A407-C17BD0576A88}" dt="2024-04-18T14:18:56.603" v="97" actId="47"/>
        <pc:sldMkLst>
          <pc:docMk/>
          <pc:sldMk cId="1347346144" sldId="333"/>
        </pc:sldMkLst>
      </pc:sldChg>
      <pc:sldChg chg="del">
        <pc:chgData name="Mathew, Blesson (PHMSA)" userId="d0c44393-0f0a-4b4f-a060-e368ab2b965e" providerId="ADAL" clId="{BDA6C24E-1D46-442E-A407-C17BD0576A88}" dt="2024-04-18T14:18:56.603" v="97" actId="47"/>
        <pc:sldMkLst>
          <pc:docMk/>
          <pc:sldMk cId="2557260721" sldId="707"/>
        </pc:sldMkLst>
      </pc:sldChg>
      <pc:sldChg chg="del">
        <pc:chgData name="Mathew, Blesson (PHMSA)" userId="d0c44393-0f0a-4b4f-a060-e368ab2b965e" providerId="ADAL" clId="{BDA6C24E-1D46-442E-A407-C17BD0576A88}" dt="2024-04-18T14:18:56.603" v="97" actId="47"/>
        <pc:sldMkLst>
          <pc:docMk/>
          <pc:sldMk cId="1679360474" sldId="708"/>
        </pc:sldMkLst>
      </pc:sldChg>
      <pc:sldChg chg="del">
        <pc:chgData name="Mathew, Blesson (PHMSA)" userId="d0c44393-0f0a-4b4f-a060-e368ab2b965e" providerId="ADAL" clId="{BDA6C24E-1D46-442E-A407-C17BD0576A88}" dt="2024-04-18T14:18:56.603" v="97" actId="47"/>
        <pc:sldMkLst>
          <pc:docMk/>
          <pc:sldMk cId="4275443769" sldId="709"/>
        </pc:sldMkLst>
      </pc:sldChg>
      <pc:sldChg chg="del">
        <pc:chgData name="Mathew, Blesson (PHMSA)" userId="d0c44393-0f0a-4b4f-a060-e368ab2b965e" providerId="ADAL" clId="{BDA6C24E-1D46-442E-A407-C17BD0576A88}" dt="2024-04-18T14:18:56.603" v="97" actId="47"/>
        <pc:sldMkLst>
          <pc:docMk/>
          <pc:sldMk cId="232212677" sldId="713"/>
        </pc:sldMkLst>
      </pc:sldChg>
      <pc:sldChg chg="del">
        <pc:chgData name="Mathew, Blesson (PHMSA)" userId="d0c44393-0f0a-4b4f-a060-e368ab2b965e" providerId="ADAL" clId="{BDA6C24E-1D46-442E-A407-C17BD0576A88}" dt="2024-04-18T14:18:56.603" v="97" actId="47"/>
        <pc:sldMkLst>
          <pc:docMk/>
          <pc:sldMk cId="957785622" sldId="714"/>
        </pc:sldMkLst>
      </pc:sldChg>
      <pc:sldChg chg="del">
        <pc:chgData name="Mathew, Blesson (PHMSA)" userId="d0c44393-0f0a-4b4f-a060-e368ab2b965e" providerId="ADAL" clId="{BDA6C24E-1D46-442E-A407-C17BD0576A88}" dt="2024-04-18T14:18:56.603" v="97" actId="47"/>
        <pc:sldMkLst>
          <pc:docMk/>
          <pc:sldMk cId="3567926238" sldId="715"/>
        </pc:sldMkLst>
      </pc:sldChg>
      <pc:sldChg chg="del">
        <pc:chgData name="Mathew, Blesson (PHMSA)" userId="d0c44393-0f0a-4b4f-a060-e368ab2b965e" providerId="ADAL" clId="{BDA6C24E-1D46-442E-A407-C17BD0576A88}" dt="2024-04-18T14:18:56.603" v="97" actId="47"/>
        <pc:sldMkLst>
          <pc:docMk/>
          <pc:sldMk cId="2160655161" sldId="716"/>
        </pc:sldMkLst>
      </pc:sldChg>
      <pc:sldChg chg="del">
        <pc:chgData name="Mathew, Blesson (PHMSA)" userId="d0c44393-0f0a-4b4f-a060-e368ab2b965e" providerId="ADAL" clId="{BDA6C24E-1D46-442E-A407-C17BD0576A88}" dt="2024-04-18T14:18:56.603" v="97" actId="47"/>
        <pc:sldMkLst>
          <pc:docMk/>
          <pc:sldMk cId="4262509991" sldId="723"/>
        </pc:sldMkLst>
      </pc:sldChg>
      <pc:sldChg chg="del">
        <pc:chgData name="Mathew, Blesson (PHMSA)" userId="d0c44393-0f0a-4b4f-a060-e368ab2b965e" providerId="ADAL" clId="{BDA6C24E-1D46-442E-A407-C17BD0576A88}" dt="2024-04-18T14:18:56.603" v="97" actId="47"/>
        <pc:sldMkLst>
          <pc:docMk/>
          <pc:sldMk cId="4040318777" sldId="726"/>
        </pc:sldMkLst>
      </pc:sldChg>
      <pc:sldChg chg="del">
        <pc:chgData name="Mathew, Blesson (PHMSA)" userId="d0c44393-0f0a-4b4f-a060-e368ab2b965e" providerId="ADAL" clId="{BDA6C24E-1D46-442E-A407-C17BD0576A88}" dt="2024-04-18T14:18:56.603" v="97" actId="47"/>
        <pc:sldMkLst>
          <pc:docMk/>
          <pc:sldMk cId="2179610320" sldId="727"/>
        </pc:sldMkLst>
      </pc:sldChg>
      <pc:sldChg chg="del">
        <pc:chgData name="Mathew, Blesson (PHMSA)" userId="d0c44393-0f0a-4b4f-a060-e368ab2b965e" providerId="ADAL" clId="{BDA6C24E-1D46-442E-A407-C17BD0576A88}" dt="2024-04-18T14:18:56.603" v="97" actId="47"/>
        <pc:sldMkLst>
          <pc:docMk/>
          <pc:sldMk cId="3566779831" sldId="728"/>
        </pc:sldMkLst>
      </pc:sldChg>
      <pc:sldChg chg="del">
        <pc:chgData name="Mathew, Blesson (PHMSA)" userId="d0c44393-0f0a-4b4f-a060-e368ab2b965e" providerId="ADAL" clId="{BDA6C24E-1D46-442E-A407-C17BD0576A88}" dt="2024-04-18T14:18:56.603" v="97" actId="47"/>
        <pc:sldMkLst>
          <pc:docMk/>
          <pc:sldMk cId="2950175895" sldId="729"/>
        </pc:sldMkLst>
      </pc:sldChg>
      <pc:sldChg chg="del">
        <pc:chgData name="Mathew, Blesson (PHMSA)" userId="d0c44393-0f0a-4b4f-a060-e368ab2b965e" providerId="ADAL" clId="{BDA6C24E-1D46-442E-A407-C17BD0576A88}" dt="2024-04-18T14:18:56.603" v="97" actId="47"/>
        <pc:sldMkLst>
          <pc:docMk/>
          <pc:sldMk cId="1975715782" sldId="730"/>
        </pc:sldMkLst>
      </pc:sldChg>
      <pc:sldChg chg="del">
        <pc:chgData name="Mathew, Blesson (PHMSA)" userId="d0c44393-0f0a-4b4f-a060-e368ab2b965e" providerId="ADAL" clId="{BDA6C24E-1D46-442E-A407-C17BD0576A88}" dt="2024-04-18T14:18:56.603" v="97" actId="47"/>
        <pc:sldMkLst>
          <pc:docMk/>
          <pc:sldMk cId="3838359197" sldId="731"/>
        </pc:sldMkLst>
      </pc:sldChg>
      <pc:sldChg chg="del">
        <pc:chgData name="Mathew, Blesson (PHMSA)" userId="d0c44393-0f0a-4b4f-a060-e368ab2b965e" providerId="ADAL" clId="{BDA6C24E-1D46-442E-A407-C17BD0576A88}" dt="2024-04-18T14:18:56.603" v="97" actId="47"/>
        <pc:sldMkLst>
          <pc:docMk/>
          <pc:sldMk cId="2422203834" sldId="733"/>
        </pc:sldMkLst>
      </pc:sldChg>
      <pc:sldChg chg="addCm">
        <pc:chgData name="Mathew, Blesson (PHMSA)" userId="d0c44393-0f0a-4b4f-a060-e368ab2b965e" providerId="ADAL" clId="{BDA6C24E-1D46-442E-A407-C17BD0576A88}" dt="2024-04-26T15:20:09.256" v="401"/>
        <pc:sldMkLst>
          <pc:docMk/>
          <pc:sldMk cId="215014058" sldId="734"/>
        </pc:sldMkLst>
      </pc:sldChg>
      <pc:sldChg chg="del">
        <pc:chgData name="Mathew, Blesson (PHMSA)" userId="d0c44393-0f0a-4b4f-a060-e368ab2b965e" providerId="ADAL" clId="{BDA6C24E-1D46-442E-A407-C17BD0576A88}" dt="2024-04-18T14:18:56.603" v="97" actId="47"/>
        <pc:sldMkLst>
          <pc:docMk/>
          <pc:sldMk cId="540908229" sldId="735"/>
        </pc:sldMkLst>
      </pc:sldChg>
      <pc:sldChg chg="del">
        <pc:chgData name="Mathew, Blesson (PHMSA)" userId="d0c44393-0f0a-4b4f-a060-e368ab2b965e" providerId="ADAL" clId="{BDA6C24E-1D46-442E-A407-C17BD0576A88}" dt="2024-04-18T14:18:56.603" v="97" actId="47"/>
        <pc:sldMkLst>
          <pc:docMk/>
          <pc:sldMk cId="1421350569" sldId="736"/>
        </pc:sldMkLst>
      </pc:sldChg>
      <pc:sldChg chg="del">
        <pc:chgData name="Mathew, Blesson (PHMSA)" userId="d0c44393-0f0a-4b4f-a060-e368ab2b965e" providerId="ADAL" clId="{BDA6C24E-1D46-442E-A407-C17BD0576A88}" dt="2024-04-18T14:18:56.603" v="97" actId="47"/>
        <pc:sldMkLst>
          <pc:docMk/>
          <pc:sldMk cId="2414840388" sldId="737"/>
        </pc:sldMkLst>
      </pc:sldChg>
      <pc:sldChg chg="addSp delSp modSp del mod">
        <pc:chgData name="Mathew, Blesson (PHMSA)" userId="d0c44393-0f0a-4b4f-a060-e368ab2b965e" providerId="ADAL" clId="{BDA6C24E-1D46-442E-A407-C17BD0576A88}" dt="2024-04-26T14:01:55.322" v="253" actId="2696"/>
        <pc:sldMkLst>
          <pc:docMk/>
          <pc:sldMk cId="674675233" sldId="740"/>
        </pc:sldMkLst>
        <pc:spChg chg="mod">
          <ac:chgData name="Mathew, Blesson (PHMSA)" userId="d0c44393-0f0a-4b4f-a060-e368ab2b965e" providerId="ADAL" clId="{BDA6C24E-1D46-442E-A407-C17BD0576A88}" dt="2024-04-18T17:49:44.651" v="197" actId="20577"/>
          <ac:spMkLst>
            <pc:docMk/>
            <pc:sldMk cId="674675233" sldId="740"/>
            <ac:spMk id="2" creationId="{3F275389-D64F-AA6F-3F9E-976563665DFC}"/>
          </ac:spMkLst>
        </pc:spChg>
        <pc:graphicFrameChg chg="add mod">
          <ac:chgData name="Mathew, Blesson (PHMSA)" userId="d0c44393-0f0a-4b4f-a060-e368ab2b965e" providerId="ADAL" clId="{BDA6C24E-1D46-442E-A407-C17BD0576A88}" dt="2024-04-18T14:12:26.281" v="68" actId="14100"/>
          <ac:graphicFrameMkLst>
            <pc:docMk/>
            <pc:sldMk cId="674675233" sldId="740"/>
            <ac:graphicFrameMk id="3" creationId="{E19C68D9-A605-5158-36BF-FABF50B0072E}"/>
          </ac:graphicFrameMkLst>
        </pc:graphicFrameChg>
        <pc:graphicFrameChg chg="add mod">
          <ac:chgData name="Mathew, Blesson (PHMSA)" userId="d0c44393-0f0a-4b4f-a060-e368ab2b965e" providerId="ADAL" clId="{BDA6C24E-1D46-442E-A407-C17BD0576A88}" dt="2024-04-18T14:13:50.466" v="73" actId="14100"/>
          <ac:graphicFrameMkLst>
            <pc:docMk/>
            <pc:sldMk cId="674675233" sldId="740"/>
            <ac:graphicFrameMk id="7" creationId="{914BCBBB-522A-B634-7091-9918D20C4FD5}"/>
          </ac:graphicFrameMkLst>
        </pc:graphicFrameChg>
        <pc:graphicFrameChg chg="del">
          <ac:chgData name="Mathew, Blesson (PHMSA)" userId="d0c44393-0f0a-4b4f-a060-e368ab2b965e" providerId="ADAL" clId="{BDA6C24E-1D46-442E-A407-C17BD0576A88}" dt="2024-04-18T14:12:38.297" v="69" actId="478"/>
          <ac:graphicFrameMkLst>
            <pc:docMk/>
            <pc:sldMk cId="674675233" sldId="740"/>
            <ac:graphicFrameMk id="31" creationId="{7EFE4419-8946-4ED7-6A3B-034D75BF13FF}"/>
          </ac:graphicFrameMkLst>
        </pc:graphicFrameChg>
        <pc:graphicFrameChg chg="del">
          <ac:chgData name="Mathew, Blesson (PHMSA)" userId="d0c44393-0f0a-4b4f-a060-e368ab2b965e" providerId="ADAL" clId="{BDA6C24E-1D46-442E-A407-C17BD0576A88}" dt="2024-04-18T14:11:44.911" v="62" actId="478"/>
          <ac:graphicFrameMkLst>
            <pc:docMk/>
            <pc:sldMk cId="674675233" sldId="740"/>
            <ac:graphicFrameMk id="32" creationId="{272DEEEC-E94C-D747-195E-2FED5301FCA6}"/>
          </ac:graphicFrameMkLst>
        </pc:graphicFrameChg>
      </pc:sldChg>
      <pc:sldChg chg="modSp mod">
        <pc:chgData name="Mathew, Blesson (PHMSA)" userId="d0c44393-0f0a-4b4f-a060-e368ab2b965e" providerId="ADAL" clId="{BDA6C24E-1D46-442E-A407-C17BD0576A88}" dt="2024-04-18T17:50:24.514" v="202" actId="20577"/>
        <pc:sldMkLst>
          <pc:docMk/>
          <pc:sldMk cId="3622627324" sldId="741"/>
        </pc:sldMkLst>
        <pc:spChg chg="mod">
          <ac:chgData name="Mathew, Blesson (PHMSA)" userId="d0c44393-0f0a-4b4f-a060-e368ab2b965e" providerId="ADAL" clId="{BDA6C24E-1D46-442E-A407-C17BD0576A88}" dt="2024-04-18T17:50:24.514" v="202" actId="20577"/>
          <ac:spMkLst>
            <pc:docMk/>
            <pc:sldMk cId="3622627324" sldId="741"/>
            <ac:spMk id="2" creationId="{3F275389-D64F-AA6F-3F9E-976563665DFC}"/>
          </ac:spMkLst>
        </pc:spChg>
      </pc:sldChg>
      <pc:sldChg chg="addCm">
        <pc:chgData name="Mathew, Blesson (PHMSA)" userId="d0c44393-0f0a-4b4f-a060-e368ab2b965e" providerId="ADAL" clId="{BDA6C24E-1D46-442E-A407-C17BD0576A88}" dt="2024-04-26T15:20:59.543" v="402"/>
        <pc:sldMkLst>
          <pc:docMk/>
          <pc:sldMk cId="2308312861" sldId="745"/>
        </pc:sldMkLst>
      </pc:sldChg>
      <pc:sldChg chg="modSp mod">
        <pc:chgData name="Mathew, Blesson (PHMSA)" userId="d0c44393-0f0a-4b4f-a060-e368ab2b965e" providerId="ADAL" clId="{BDA6C24E-1D46-442E-A407-C17BD0576A88}" dt="2024-04-18T14:15:17.518" v="88" actId="20577"/>
        <pc:sldMkLst>
          <pc:docMk/>
          <pc:sldMk cId="3416063045" sldId="746"/>
        </pc:sldMkLst>
        <pc:spChg chg="mod">
          <ac:chgData name="Mathew, Blesson (PHMSA)" userId="d0c44393-0f0a-4b4f-a060-e368ab2b965e" providerId="ADAL" clId="{BDA6C24E-1D46-442E-A407-C17BD0576A88}" dt="2024-04-18T14:15:17.518" v="88" actId="20577"/>
          <ac:spMkLst>
            <pc:docMk/>
            <pc:sldMk cId="3416063045" sldId="746"/>
            <ac:spMk id="2" creationId="{3F275389-D64F-AA6F-3F9E-976563665DFC}"/>
          </ac:spMkLst>
        </pc:spChg>
      </pc:sldChg>
      <pc:sldChg chg="modSp mod">
        <pc:chgData name="Mathew, Blesson (PHMSA)" userId="d0c44393-0f0a-4b4f-a060-e368ab2b965e" providerId="ADAL" clId="{BDA6C24E-1D46-442E-A407-C17BD0576A88}" dt="2024-04-18T14:16:55.114" v="96" actId="20577"/>
        <pc:sldMkLst>
          <pc:docMk/>
          <pc:sldMk cId="3197252517" sldId="747"/>
        </pc:sldMkLst>
        <pc:spChg chg="mod">
          <ac:chgData name="Mathew, Blesson (PHMSA)" userId="d0c44393-0f0a-4b4f-a060-e368ab2b965e" providerId="ADAL" clId="{BDA6C24E-1D46-442E-A407-C17BD0576A88}" dt="2024-04-18T14:16:55.114" v="96" actId="20577"/>
          <ac:spMkLst>
            <pc:docMk/>
            <pc:sldMk cId="3197252517" sldId="747"/>
            <ac:spMk id="2" creationId="{3F275389-D64F-AA6F-3F9E-976563665DFC}"/>
          </ac:spMkLst>
        </pc:spChg>
      </pc:sldChg>
      <pc:sldChg chg="del">
        <pc:chgData name="Mathew, Blesson (PHMSA)" userId="d0c44393-0f0a-4b4f-a060-e368ab2b965e" providerId="ADAL" clId="{BDA6C24E-1D46-442E-A407-C17BD0576A88}" dt="2024-04-18T14:18:56.603" v="97" actId="47"/>
        <pc:sldMkLst>
          <pc:docMk/>
          <pc:sldMk cId="3137057453" sldId="749"/>
        </pc:sldMkLst>
      </pc:sldChg>
      <pc:sldChg chg="del">
        <pc:chgData name="Mathew, Blesson (PHMSA)" userId="d0c44393-0f0a-4b4f-a060-e368ab2b965e" providerId="ADAL" clId="{BDA6C24E-1D46-442E-A407-C17BD0576A88}" dt="2024-04-18T14:18:56.603" v="97" actId="47"/>
        <pc:sldMkLst>
          <pc:docMk/>
          <pc:sldMk cId="208219316" sldId="750"/>
        </pc:sldMkLst>
      </pc:sldChg>
      <pc:sldChg chg="del">
        <pc:chgData name="Mathew, Blesson (PHMSA)" userId="d0c44393-0f0a-4b4f-a060-e368ab2b965e" providerId="ADAL" clId="{BDA6C24E-1D46-442E-A407-C17BD0576A88}" dt="2024-04-18T14:18:56.603" v="97" actId="47"/>
        <pc:sldMkLst>
          <pc:docMk/>
          <pc:sldMk cId="2281000167" sldId="751"/>
        </pc:sldMkLst>
      </pc:sldChg>
      <pc:sldChg chg="new del">
        <pc:chgData name="Mathew, Blesson (PHMSA)" userId="d0c44393-0f0a-4b4f-a060-e368ab2b965e" providerId="ADAL" clId="{BDA6C24E-1D46-442E-A407-C17BD0576A88}" dt="2024-04-23T11:07:02.669" v="204" actId="47"/>
        <pc:sldMkLst>
          <pc:docMk/>
          <pc:sldMk cId="1687178143" sldId="753"/>
        </pc:sldMkLst>
      </pc:sldChg>
      <pc:sldChg chg="new del">
        <pc:chgData name="Mathew, Blesson (PHMSA)" userId="d0c44393-0f0a-4b4f-a060-e368ab2b965e" providerId="ADAL" clId="{BDA6C24E-1D46-442E-A407-C17BD0576A88}" dt="2024-04-23T11:07:11.808" v="206" actId="47"/>
        <pc:sldMkLst>
          <pc:docMk/>
          <pc:sldMk cId="2099840511" sldId="753"/>
        </pc:sldMkLst>
      </pc:sldChg>
      <pc:sldChg chg="new del ord">
        <pc:chgData name="Mathew, Blesson (PHMSA)" userId="d0c44393-0f0a-4b4f-a060-e368ab2b965e" providerId="ADAL" clId="{BDA6C24E-1D46-442E-A407-C17BD0576A88}" dt="2024-04-23T11:07:41.060" v="211" actId="2696"/>
        <pc:sldMkLst>
          <pc:docMk/>
          <pc:sldMk cId="3830119812" sldId="753"/>
        </pc:sldMkLst>
      </pc:sldChg>
      <pc:sldChg chg="addSp delSp modSp add mod">
        <pc:chgData name="Mathew, Blesson (PHMSA)" userId="d0c44393-0f0a-4b4f-a060-e368ab2b965e" providerId="ADAL" clId="{BDA6C24E-1D46-442E-A407-C17BD0576A88}" dt="2024-04-26T14:00:59.671" v="252" actId="1076"/>
        <pc:sldMkLst>
          <pc:docMk/>
          <pc:sldMk cId="4207219853" sldId="754"/>
        </pc:sldMkLst>
        <pc:spChg chg="mod">
          <ac:chgData name="Mathew, Blesson (PHMSA)" userId="d0c44393-0f0a-4b4f-a060-e368ab2b965e" providerId="ADAL" clId="{BDA6C24E-1D46-442E-A407-C17BD0576A88}" dt="2024-04-26T14:00:59.671" v="252" actId="1076"/>
          <ac:spMkLst>
            <pc:docMk/>
            <pc:sldMk cId="4207219853" sldId="754"/>
            <ac:spMk id="6" creationId="{E3B9A35B-BA34-9EAA-316F-9088EF6EB3EA}"/>
          </ac:spMkLst>
        </pc:spChg>
        <pc:picChg chg="add del mod">
          <ac:chgData name="Mathew, Blesson (PHMSA)" userId="d0c44393-0f0a-4b4f-a060-e368ab2b965e" providerId="ADAL" clId="{BDA6C24E-1D46-442E-A407-C17BD0576A88}" dt="2024-04-26T14:00:49.698" v="249" actId="478"/>
          <ac:picMkLst>
            <pc:docMk/>
            <pc:sldMk cId="4207219853" sldId="754"/>
            <ac:picMk id="3" creationId="{0EC3F9A0-6CE9-1806-C560-653DAA822EE0}"/>
          </ac:picMkLst>
        </pc:picChg>
        <pc:picChg chg="mod">
          <ac:chgData name="Mathew, Blesson (PHMSA)" userId="d0c44393-0f0a-4b4f-a060-e368ab2b965e" providerId="ADAL" clId="{BDA6C24E-1D46-442E-A407-C17BD0576A88}" dt="2024-04-26T14:00:54.615" v="251" actId="1076"/>
          <ac:picMkLst>
            <pc:docMk/>
            <pc:sldMk cId="4207219853" sldId="754"/>
            <ac:picMk id="4" creationId="{8A4247A3-73B7-44EB-84CF-E84A45D07372}"/>
          </ac:picMkLst>
        </pc:picChg>
        <pc:picChg chg="add del mod">
          <ac:chgData name="Mathew, Blesson (PHMSA)" userId="d0c44393-0f0a-4b4f-a060-e368ab2b965e" providerId="ADAL" clId="{BDA6C24E-1D46-442E-A407-C17BD0576A88}" dt="2024-04-26T14:00:50.488" v="250" actId="478"/>
          <ac:picMkLst>
            <pc:docMk/>
            <pc:sldMk cId="4207219853" sldId="754"/>
            <ac:picMk id="5" creationId="{8423E7A4-E661-5FBB-FCD8-C476E6795197}"/>
          </ac:picMkLst>
        </pc:picChg>
      </pc:sldChg>
      <pc:sldChg chg="modSp add mod">
        <pc:chgData name="Mathew, Blesson (PHMSA)" userId="d0c44393-0f0a-4b4f-a060-e368ab2b965e" providerId="ADAL" clId="{BDA6C24E-1D46-442E-A407-C17BD0576A88}" dt="2024-04-26T14:08:38.021" v="262" actId="20577"/>
        <pc:sldMkLst>
          <pc:docMk/>
          <pc:sldMk cId="2049906384" sldId="755"/>
        </pc:sldMkLst>
        <pc:spChg chg="mod">
          <ac:chgData name="Mathew, Blesson (PHMSA)" userId="d0c44393-0f0a-4b4f-a060-e368ab2b965e" providerId="ADAL" clId="{BDA6C24E-1D46-442E-A407-C17BD0576A88}" dt="2024-04-26T14:08:38.021" v="262" actId="20577"/>
          <ac:spMkLst>
            <pc:docMk/>
            <pc:sldMk cId="2049906384" sldId="755"/>
            <ac:spMk id="8" creationId="{CF0446B1-0A62-A0B1-1CB9-B54824BC2D8F}"/>
          </ac:spMkLst>
        </pc:spChg>
      </pc:sldChg>
      <pc:sldChg chg="new del ord">
        <pc:chgData name="Mathew, Blesson (PHMSA)" userId="d0c44393-0f0a-4b4f-a060-e368ab2b965e" providerId="ADAL" clId="{BDA6C24E-1D46-442E-A407-C17BD0576A88}" dt="2024-04-23T11:13:32.754" v="230" actId="47"/>
        <pc:sldMkLst>
          <pc:docMk/>
          <pc:sldMk cId="2870425911" sldId="755"/>
        </pc:sldMkLst>
      </pc:sldChg>
      <pc:sldChg chg="add">
        <pc:chgData name="Mathew, Blesson (PHMSA)" userId="d0c44393-0f0a-4b4f-a060-e368ab2b965e" providerId="ADAL" clId="{BDA6C24E-1D46-442E-A407-C17BD0576A88}" dt="2024-04-23T11:12:36.060" v="223"/>
        <pc:sldMkLst>
          <pc:docMk/>
          <pc:sldMk cId="262041439" sldId="756"/>
        </pc:sldMkLst>
      </pc:sldChg>
      <pc:sldChg chg="add">
        <pc:chgData name="Mathew, Blesson (PHMSA)" userId="d0c44393-0f0a-4b4f-a060-e368ab2b965e" providerId="ADAL" clId="{BDA6C24E-1D46-442E-A407-C17BD0576A88}" dt="2024-04-23T11:12:54.485" v="226"/>
        <pc:sldMkLst>
          <pc:docMk/>
          <pc:sldMk cId="2858729696" sldId="757"/>
        </pc:sldMkLst>
      </pc:sldChg>
      <pc:sldChg chg="add">
        <pc:chgData name="Mathew, Blesson (PHMSA)" userId="d0c44393-0f0a-4b4f-a060-e368ab2b965e" providerId="ADAL" clId="{BDA6C24E-1D46-442E-A407-C17BD0576A88}" dt="2024-04-23T11:13:27.001" v="229"/>
        <pc:sldMkLst>
          <pc:docMk/>
          <pc:sldMk cId="3734408006" sldId="75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alvaro.rodriguez\Documents\Meetings\State%20Seminars\WA%20State%20Pipeline%20Operator%20Meeting%202023\Pigging%20Data%20(2018-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lvaro.rodriguez\Documents\Meetings\Regional%20Response%20Team\RRT-4\Raw%20Data%20(2018%20to%20Feb%2020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file:///C:\Users\alvaro.rodriguez\Documents\Meetings\State%20Seminars\CO%20PUC%202024\Template.xlsx" TargetMode="Externa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alvaro.rodriguez\Documents\Meetings\State%20Seminars\CO%20PUC%202024\Template.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alvaro.rodriguez\Documents\Meetings\State%20Seminars\CO%20PUC%202024\Template.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alvaro.rodriguez\Documents\Meetings\State%20Seminars\CO%20PUC%202024\Template.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alvaro.rodriguez\Documents\Meetings\State%20Seminars\CO%20PUC%202024\Template.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alvaro.rodriguez\Documents\Meetings\State%20Seminars\CO%20PUC%202024\Template.xlsx" TargetMode="External"/></Relationships>
</file>

<file path=ppt/charts/_rels/chart17.xml.rels><?xml version="1.0" encoding="UTF-8" standalone="yes"?>
<Relationships xmlns="http://schemas.openxmlformats.org/package/2006/relationships"><Relationship Id="rId3" Type="http://schemas.openxmlformats.org/officeDocument/2006/relationships/oleObject" Target="file:///C:\Users\alvaro.rodriguez\Downloads\MARS%20-%202018%20to%20202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lvaro.rodriguez\Downloads\MARS%20-%202018%20to%20202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lvaro.rodriguez\Downloads\MARS%20-%202018%20to%20202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lvaro.rodriguez\Documents\Meetings\State%20Seminars\WA%20State%20Pipeline%20Operator%20Meeting%202023\Pigging%20Data%20(2018-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varo.rodriguez\Documents\Meetings\State%20Seminars\WA%20State%20Pipeline%20Operator%20Meeting%202023\Pigging%20Data%20(2018-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lvaro.rodriguez\Documents\Meetings\State%20Seminars\WA%20State%20Pipeline%20Operator%20Meeting%202023\Pigging%20Data%20(2018-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lvaro.rodriguez\Documents\Meetings\PHMSA%20Regions\Western%20Region\2024\Risk%20Factors%20-%20MARS%20-%202018-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varo.rodriguez\Documents\Meetings\PHMSA%20Regions\Western%20Region\2024\Risk%20Factors%20-%20MARS%20-%202018-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lvaro.rodriguez\Documents\Meetings\PHMSA%20Regions\Western%20Region\2024\Risk%20Factors%20-%20MARS%20-%202018-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lvaro.rodriguez\Documents\Meetings\Regional%20Response%20Team\RRT-4\Raw%20Data%20(2018%20to%20Feb%20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lvaro.rodriguez\Documents\Meetings\Regional%20Response%20Team\RRT-4\Raw%20Data%20(2018%20to%20Feb%2020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5229737849033922E-2"/>
          <c:y val="2.2830563704810961E-2"/>
          <c:w val="0.8574926477563799"/>
          <c:h val="0.94111573438914831"/>
        </c:manualLayout>
      </c:layout>
      <c:doughnutChart>
        <c:varyColors val="1"/>
        <c:ser>
          <c:idx val="0"/>
          <c:order val="0"/>
          <c:tx>
            <c:strRef>
              <c:f>'PT - All'!$R$7</c:f>
              <c:strCache>
                <c:ptCount val="1"/>
                <c:pt idx="0">
                  <c:v>GG/GT/UNGS</c:v>
                </c:pt>
              </c:strCache>
            </c:strRef>
          </c:tx>
          <c:dPt>
            <c:idx val="0"/>
            <c:bubble3D val="0"/>
            <c:spPr>
              <a:solidFill>
                <a:schemeClr val="accent1">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EF3-4236-A290-1A31CC4712AE}"/>
              </c:ext>
            </c:extLst>
          </c:dPt>
          <c:dPt>
            <c:idx val="1"/>
            <c:bubble3D val="0"/>
            <c:spPr>
              <a:solidFill>
                <a:schemeClr val="accent1">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EF3-4236-A290-1A31CC4712AE}"/>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'PT - All'!$S$2:$T$2</c:f>
              <c:strCache>
                <c:ptCount val="2"/>
                <c:pt idx="0">
                  <c:v>OPS</c:v>
                </c:pt>
                <c:pt idx="1">
                  <c:v>State</c:v>
                </c:pt>
              </c:strCache>
            </c:strRef>
          </c:cat>
          <c:val>
            <c:numRef>
              <c:f>'PT - All'!$S$7:$T$7</c:f>
              <c:numCache>
                <c:formatCode>_(* #,##0_);_(* \(#,##0\);_(* "-"??_);_(@_)</c:formatCode>
                <c:ptCount val="2"/>
                <c:pt idx="0">
                  <c:v>468</c:v>
                </c:pt>
                <c:pt idx="1">
                  <c:v>237</c:v>
                </c:pt>
              </c:numCache>
            </c:numRef>
          </c:val>
          <c:extLst>
            <c:ext xmlns:c16="http://schemas.microsoft.com/office/drawing/2014/chart" uri="{C3380CC4-5D6E-409C-BE32-E72D297353CC}">
              <c16:uniqueId val="{00000004-AEF3-4236-A290-1A31CC4712A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a:t>Number of</a:t>
            </a:r>
            <a:r>
              <a:rPr lang="en-US" sz="1600" baseline="0"/>
              <a:t> Accidents per System Type</a:t>
            </a:r>
            <a:endParaRPr lang="en-US" sz="160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'PT - 8 States'!$O$2</c:f>
              <c:strCache>
                <c:ptCount val="1"/>
                <c:pt idx="0">
                  <c:v>GD</c:v>
                </c:pt>
              </c:strCache>
            </c:strRef>
          </c:tx>
          <c:spPr>
            <a:solidFill>
              <a:schemeClr val="accent1"/>
            </a:solidFill>
            <a:ln>
              <a:noFill/>
            </a:ln>
            <a:effectLst/>
          </c:spPr>
          <c:invertIfNegative val="0"/>
          <c:cat>
            <c:strRef>
              <c:f>'PT - 8 States'!$N$3:$N$10</c:f>
              <c:strCache>
                <c:ptCount val="8"/>
                <c:pt idx="0">
                  <c:v>AL</c:v>
                </c:pt>
                <c:pt idx="1">
                  <c:v>FL</c:v>
                </c:pt>
                <c:pt idx="2">
                  <c:v>GA</c:v>
                </c:pt>
                <c:pt idx="3">
                  <c:v>KY</c:v>
                </c:pt>
                <c:pt idx="4">
                  <c:v>MS</c:v>
                </c:pt>
                <c:pt idx="5">
                  <c:v>NC</c:v>
                </c:pt>
                <c:pt idx="6">
                  <c:v>SC</c:v>
                </c:pt>
                <c:pt idx="7">
                  <c:v>TN</c:v>
                </c:pt>
              </c:strCache>
            </c:strRef>
          </c:cat>
          <c:val>
            <c:numRef>
              <c:f>'PT - 8 States'!$O$3:$O$10</c:f>
              <c:numCache>
                <c:formatCode>General</c:formatCode>
                <c:ptCount val="8"/>
                <c:pt idx="0">
                  <c:v>7</c:v>
                </c:pt>
                <c:pt idx="1">
                  <c:v>14</c:v>
                </c:pt>
                <c:pt idx="2">
                  <c:v>23</c:v>
                </c:pt>
                <c:pt idx="3">
                  <c:v>4</c:v>
                </c:pt>
                <c:pt idx="4">
                  <c:v>5</c:v>
                </c:pt>
                <c:pt idx="5">
                  <c:v>18</c:v>
                </c:pt>
                <c:pt idx="6">
                  <c:v>11</c:v>
                </c:pt>
                <c:pt idx="7">
                  <c:v>7</c:v>
                </c:pt>
              </c:numCache>
            </c:numRef>
          </c:val>
          <c:extLst>
            <c:ext xmlns:c16="http://schemas.microsoft.com/office/drawing/2014/chart" uri="{C3380CC4-5D6E-409C-BE32-E72D297353CC}">
              <c16:uniqueId val="{00000000-7EE5-4357-AD99-F6BCA95DD4C4}"/>
            </c:ext>
          </c:extLst>
        </c:ser>
        <c:ser>
          <c:idx val="1"/>
          <c:order val="1"/>
          <c:tx>
            <c:strRef>
              <c:f>'PT - 8 States'!$P$2</c:f>
              <c:strCache>
                <c:ptCount val="1"/>
                <c:pt idx="0">
                  <c:v>GG/GT/UNGS</c:v>
                </c:pt>
              </c:strCache>
            </c:strRef>
          </c:tx>
          <c:spPr>
            <a:solidFill>
              <a:schemeClr val="accent2"/>
            </a:solidFill>
            <a:ln>
              <a:noFill/>
            </a:ln>
            <a:effectLst/>
          </c:spPr>
          <c:invertIfNegative val="0"/>
          <c:cat>
            <c:strRef>
              <c:f>'PT - 8 States'!$N$3:$N$10</c:f>
              <c:strCache>
                <c:ptCount val="8"/>
                <c:pt idx="0">
                  <c:v>AL</c:v>
                </c:pt>
                <c:pt idx="1">
                  <c:v>FL</c:v>
                </c:pt>
                <c:pt idx="2">
                  <c:v>GA</c:v>
                </c:pt>
                <c:pt idx="3">
                  <c:v>KY</c:v>
                </c:pt>
                <c:pt idx="4">
                  <c:v>MS</c:v>
                </c:pt>
                <c:pt idx="5">
                  <c:v>NC</c:v>
                </c:pt>
                <c:pt idx="6">
                  <c:v>SC</c:v>
                </c:pt>
                <c:pt idx="7">
                  <c:v>TN</c:v>
                </c:pt>
              </c:strCache>
            </c:strRef>
          </c:cat>
          <c:val>
            <c:numRef>
              <c:f>'PT - 8 States'!$P$3:$P$10</c:f>
              <c:numCache>
                <c:formatCode>General</c:formatCode>
                <c:ptCount val="8"/>
                <c:pt idx="0">
                  <c:v>15</c:v>
                </c:pt>
                <c:pt idx="1">
                  <c:v>13</c:v>
                </c:pt>
                <c:pt idx="2">
                  <c:v>4</c:v>
                </c:pt>
                <c:pt idx="3">
                  <c:v>16</c:v>
                </c:pt>
                <c:pt idx="4">
                  <c:v>21</c:v>
                </c:pt>
                <c:pt idx="5">
                  <c:v>21</c:v>
                </c:pt>
                <c:pt idx="6">
                  <c:v>6</c:v>
                </c:pt>
                <c:pt idx="7">
                  <c:v>14</c:v>
                </c:pt>
              </c:numCache>
            </c:numRef>
          </c:val>
          <c:extLst>
            <c:ext xmlns:c16="http://schemas.microsoft.com/office/drawing/2014/chart" uri="{C3380CC4-5D6E-409C-BE32-E72D297353CC}">
              <c16:uniqueId val="{00000001-7EE5-4357-AD99-F6BCA95DD4C4}"/>
            </c:ext>
          </c:extLst>
        </c:ser>
        <c:ser>
          <c:idx val="2"/>
          <c:order val="2"/>
          <c:tx>
            <c:strRef>
              <c:f>'PT - 8 States'!$Q$2</c:f>
              <c:strCache>
                <c:ptCount val="1"/>
                <c:pt idx="0">
                  <c:v>HL</c:v>
                </c:pt>
              </c:strCache>
            </c:strRef>
          </c:tx>
          <c:spPr>
            <a:solidFill>
              <a:schemeClr val="accent3"/>
            </a:solidFill>
            <a:ln>
              <a:noFill/>
            </a:ln>
            <a:effectLst/>
          </c:spPr>
          <c:invertIfNegative val="0"/>
          <c:cat>
            <c:strRef>
              <c:f>'PT - 8 States'!$N$3:$N$10</c:f>
              <c:strCache>
                <c:ptCount val="8"/>
                <c:pt idx="0">
                  <c:v>AL</c:v>
                </c:pt>
                <c:pt idx="1">
                  <c:v>FL</c:v>
                </c:pt>
                <c:pt idx="2">
                  <c:v>GA</c:v>
                </c:pt>
                <c:pt idx="3">
                  <c:v>KY</c:v>
                </c:pt>
                <c:pt idx="4">
                  <c:v>MS</c:v>
                </c:pt>
                <c:pt idx="5">
                  <c:v>NC</c:v>
                </c:pt>
                <c:pt idx="6">
                  <c:v>SC</c:v>
                </c:pt>
                <c:pt idx="7">
                  <c:v>TN</c:v>
                </c:pt>
              </c:strCache>
            </c:strRef>
          </c:cat>
          <c:val>
            <c:numRef>
              <c:f>'PT - 8 States'!$Q$3:$Q$10</c:f>
              <c:numCache>
                <c:formatCode>General</c:formatCode>
                <c:ptCount val="8"/>
                <c:pt idx="0">
                  <c:v>18</c:v>
                </c:pt>
                <c:pt idx="1">
                  <c:v>5</c:v>
                </c:pt>
                <c:pt idx="2">
                  <c:v>12</c:v>
                </c:pt>
                <c:pt idx="3">
                  <c:v>7</c:v>
                </c:pt>
                <c:pt idx="4">
                  <c:v>16</c:v>
                </c:pt>
                <c:pt idx="5">
                  <c:v>13</c:v>
                </c:pt>
                <c:pt idx="6">
                  <c:v>3</c:v>
                </c:pt>
                <c:pt idx="7">
                  <c:v>4</c:v>
                </c:pt>
              </c:numCache>
            </c:numRef>
          </c:val>
          <c:extLst>
            <c:ext xmlns:c16="http://schemas.microsoft.com/office/drawing/2014/chart" uri="{C3380CC4-5D6E-409C-BE32-E72D297353CC}">
              <c16:uniqueId val="{00000002-7EE5-4357-AD99-F6BCA95DD4C4}"/>
            </c:ext>
          </c:extLst>
        </c:ser>
        <c:ser>
          <c:idx val="3"/>
          <c:order val="3"/>
          <c:tx>
            <c:strRef>
              <c:f>'PT - 8 States'!$R$2</c:f>
              <c:strCache>
                <c:ptCount val="1"/>
                <c:pt idx="0">
                  <c:v>LNG</c:v>
                </c:pt>
              </c:strCache>
            </c:strRef>
          </c:tx>
          <c:spPr>
            <a:solidFill>
              <a:schemeClr val="accent4"/>
            </a:solidFill>
            <a:ln>
              <a:noFill/>
            </a:ln>
            <a:effectLst/>
          </c:spPr>
          <c:invertIfNegative val="0"/>
          <c:cat>
            <c:strRef>
              <c:f>'PT - 8 States'!$N$3:$N$10</c:f>
              <c:strCache>
                <c:ptCount val="8"/>
                <c:pt idx="0">
                  <c:v>AL</c:v>
                </c:pt>
                <c:pt idx="1">
                  <c:v>FL</c:v>
                </c:pt>
                <c:pt idx="2">
                  <c:v>GA</c:v>
                </c:pt>
                <c:pt idx="3">
                  <c:v>KY</c:v>
                </c:pt>
                <c:pt idx="4">
                  <c:v>MS</c:v>
                </c:pt>
                <c:pt idx="5">
                  <c:v>NC</c:v>
                </c:pt>
                <c:pt idx="6">
                  <c:v>SC</c:v>
                </c:pt>
                <c:pt idx="7">
                  <c:v>TN</c:v>
                </c:pt>
              </c:strCache>
            </c:strRef>
          </c:cat>
          <c:val>
            <c:numRef>
              <c:f>'PT - 8 States'!$R$3:$R$10</c:f>
              <c:numCache>
                <c:formatCode>General</c:formatCode>
                <c:ptCount val="8"/>
                <c:pt idx="2">
                  <c:v>1</c:v>
                </c:pt>
              </c:numCache>
            </c:numRef>
          </c:val>
          <c:extLst>
            <c:ext xmlns:c16="http://schemas.microsoft.com/office/drawing/2014/chart" uri="{C3380CC4-5D6E-409C-BE32-E72D297353CC}">
              <c16:uniqueId val="{00000003-7EE5-4357-AD99-F6BCA95DD4C4}"/>
            </c:ext>
          </c:extLst>
        </c:ser>
        <c:dLbls>
          <c:showLegendKey val="0"/>
          <c:showVal val="0"/>
          <c:showCatName val="0"/>
          <c:showSerName val="0"/>
          <c:showPercent val="0"/>
          <c:showBubbleSize val="0"/>
        </c:dLbls>
        <c:gapWidth val="55"/>
        <c:overlap val="100"/>
        <c:axId val="974680920"/>
        <c:axId val="974679120"/>
      </c:barChart>
      <c:catAx>
        <c:axId val="974680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4679120"/>
        <c:crosses val="autoZero"/>
        <c:auto val="1"/>
        <c:lblAlgn val="ctr"/>
        <c:lblOffset val="100"/>
        <c:noMultiLvlLbl val="0"/>
      </c:catAx>
      <c:valAx>
        <c:axId val="9746791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46809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GD!$A$2:$A$6</c:f>
              <c:strCache>
                <c:ptCount val="5"/>
                <c:pt idx="0">
                  <c:v>Natural Force Damage</c:v>
                </c:pt>
                <c:pt idx="1">
                  <c:v>Corrosion Failure</c:v>
                </c:pt>
                <c:pt idx="2">
                  <c:v>Other Outside Force Damage</c:v>
                </c:pt>
                <c:pt idx="3">
                  <c:v>Pipe, Weld, or Joint Failure</c:v>
                </c:pt>
                <c:pt idx="4">
                  <c:v>Excavation Damage</c:v>
                </c:pt>
              </c:strCache>
            </c:strRef>
          </c:cat>
          <c:val>
            <c:numRef>
              <c:f>GD!$B$2:$B$6</c:f>
              <c:numCache>
                <c:formatCode>General</c:formatCode>
                <c:ptCount val="5"/>
                <c:pt idx="0">
                  <c:v>1</c:v>
                </c:pt>
                <c:pt idx="1">
                  <c:v>1</c:v>
                </c:pt>
                <c:pt idx="2">
                  <c:v>2</c:v>
                </c:pt>
                <c:pt idx="3">
                  <c:v>1</c:v>
                </c:pt>
                <c:pt idx="4">
                  <c:v>5</c:v>
                </c:pt>
              </c:numCache>
            </c:numRef>
          </c:val>
          <c:extLst>
            <c:ext xmlns:c16="http://schemas.microsoft.com/office/drawing/2014/chart" uri="{C3380CC4-5D6E-409C-BE32-E72D297353CC}">
              <c16:uniqueId val="{00000000-5384-429A-A76C-B7BF6A4F3819}"/>
            </c:ext>
          </c:extLst>
        </c:ser>
        <c:dLbls>
          <c:dLblPos val="outEnd"/>
          <c:showLegendKey val="0"/>
          <c:showVal val="1"/>
          <c:showCatName val="0"/>
          <c:showSerName val="0"/>
          <c:showPercent val="0"/>
          <c:showBubbleSize val="0"/>
        </c:dLbls>
        <c:gapWidth val="210"/>
        <c:overlap val="-45"/>
        <c:axId val="393783184"/>
        <c:axId val="393792696"/>
      </c:barChart>
      <c:barChart>
        <c:barDir val="bar"/>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GD!$A$2:$A$6</c:f>
              <c:strCache>
                <c:ptCount val="5"/>
                <c:pt idx="0">
                  <c:v>Natural Force Damage</c:v>
                </c:pt>
                <c:pt idx="1">
                  <c:v>Corrosion Failure</c:v>
                </c:pt>
                <c:pt idx="2">
                  <c:v>Other Outside Force Damage</c:v>
                </c:pt>
                <c:pt idx="3">
                  <c:v>Pipe, Weld, or Joint Failure</c:v>
                </c:pt>
                <c:pt idx="4">
                  <c:v>Excavation Damage</c:v>
                </c:pt>
              </c:strCache>
            </c:strRef>
          </c:cat>
          <c:val>
            <c:numRef>
              <c:f>GD!$C$2:$C$6</c:f>
              <c:numCache>
                <c:formatCode>General</c:formatCode>
                <c:ptCount val="5"/>
              </c:numCache>
            </c:numRef>
          </c:val>
          <c:extLst>
            <c:ext xmlns:c16="http://schemas.microsoft.com/office/drawing/2014/chart" uri="{C3380CC4-5D6E-409C-BE32-E72D297353CC}">
              <c16:uniqueId val="{00000001-5384-429A-A76C-B7BF6A4F3819}"/>
            </c:ext>
          </c:extLst>
        </c:ser>
        <c:ser>
          <c:idx val="2"/>
          <c:order val="2"/>
          <c:spPr>
            <a:solidFill>
              <a:schemeClr val="accent3"/>
            </a:solidFill>
            <a:ln>
              <a:noFill/>
            </a:ln>
            <a:effectLst/>
          </c:spPr>
          <c:invertIfNegative val="0"/>
          <c:cat>
            <c:strRef>
              <c:f>GD!$A$2:$A$6</c:f>
              <c:strCache>
                <c:ptCount val="5"/>
                <c:pt idx="0">
                  <c:v>Natural Force Damage</c:v>
                </c:pt>
                <c:pt idx="1">
                  <c:v>Corrosion Failure</c:v>
                </c:pt>
                <c:pt idx="2">
                  <c:v>Other Outside Force Damage</c:v>
                </c:pt>
                <c:pt idx="3">
                  <c:v>Pipe, Weld, or Joint Failure</c:v>
                </c:pt>
                <c:pt idx="4">
                  <c:v>Excavation Damage</c:v>
                </c:pt>
              </c:strCache>
            </c:strRef>
          </c:cat>
          <c:val>
            <c:numRef>
              <c:f>GD!$D$2:$D$6</c:f>
              <c:numCache>
                <c:formatCode>General</c:formatCode>
                <c:ptCount val="5"/>
              </c:numCache>
            </c:numRef>
          </c:val>
          <c:extLst>
            <c:ext xmlns:c16="http://schemas.microsoft.com/office/drawing/2014/chart" uri="{C3380CC4-5D6E-409C-BE32-E72D297353CC}">
              <c16:uniqueId val="{00000002-5384-429A-A76C-B7BF6A4F3819}"/>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GD!$A$2:$A$6</c:f>
              <c:strCache>
                <c:ptCount val="5"/>
                <c:pt idx="0">
                  <c:v>Natural Force Damage</c:v>
                </c:pt>
                <c:pt idx="1">
                  <c:v>Corrosion Failure</c:v>
                </c:pt>
                <c:pt idx="2">
                  <c:v>Other Outside Force Damage</c:v>
                </c:pt>
                <c:pt idx="3">
                  <c:v>Pipe, Weld, or Joint Failure</c:v>
                </c:pt>
                <c:pt idx="4">
                  <c:v>Excavation Damage</c:v>
                </c:pt>
              </c:strCache>
            </c:strRef>
          </c:cat>
          <c:val>
            <c:numRef>
              <c:f>GD!$E$2:$E$6</c:f>
              <c:numCache>
                <c:formatCode>_("$"* #,##0_);_("$"* \(#,##0\);_("$"* "-"??_);_(@_)</c:formatCode>
                <c:ptCount val="5"/>
                <c:pt idx="0">
                  <c:v>2452</c:v>
                </c:pt>
                <c:pt idx="1">
                  <c:v>34644</c:v>
                </c:pt>
                <c:pt idx="2">
                  <c:v>165624</c:v>
                </c:pt>
                <c:pt idx="3">
                  <c:v>325103</c:v>
                </c:pt>
                <c:pt idx="4">
                  <c:v>2916841</c:v>
                </c:pt>
              </c:numCache>
            </c:numRef>
          </c:val>
          <c:extLst>
            <c:ext xmlns:c16="http://schemas.microsoft.com/office/drawing/2014/chart" uri="{C3380CC4-5D6E-409C-BE32-E72D297353CC}">
              <c16:uniqueId val="{00000003-5384-429A-A76C-B7BF6A4F3819}"/>
            </c:ext>
          </c:extLst>
        </c:ser>
        <c:dLbls>
          <c:showLegendKey val="0"/>
          <c:showVal val="0"/>
          <c:showCatName val="0"/>
          <c:showSerName val="0"/>
          <c:showPercent val="0"/>
          <c:showBubbleSize val="0"/>
        </c:dLbls>
        <c:gapWidth val="0"/>
        <c:axId val="937176944"/>
        <c:axId val="937177272"/>
      </c:barChart>
      <c:catAx>
        <c:axId val="3937831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393792696"/>
        <c:crosses val="autoZero"/>
        <c:auto val="1"/>
        <c:lblAlgn val="ctr"/>
        <c:lblOffset val="100"/>
        <c:noMultiLvlLbl val="0"/>
      </c:catAx>
      <c:valAx>
        <c:axId val="393792696"/>
        <c:scaling>
          <c:orientation val="minMax"/>
          <c:max val="5"/>
          <c:min val="0"/>
        </c:scaling>
        <c:delete val="0"/>
        <c:axPos val="b"/>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393783184"/>
        <c:crosses val="autoZero"/>
        <c:crossBetween val="between"/>
        <c:majorUnit val="1"/>
      </c:valAx>
      <c:valAx>
        <c:axId val="937177272"/>
        <c:scaling>
          <c:orientation val="minMax"/>
          <c:max val="3500000"/>
          <c:min val="0"/>
        </c:scaling>
        <c:delete val="0"/>
        <c:axPos val="t"/>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37176944"/>
        <c:crosses val="max"/>
        <c:crossBetween val="between"/>
        <c:majorUnit val="1500000"/>
      </c:valAx>
      <c:catAx>
        <c:axId val="937176944"/>
        <c:scaling>
          <c:orientation val="minMax"/>
        </c:scaling>
        <c:delete val="1"/>
        <c:axPos val="l"/>
        <c:numFmt formatCode="General" sourceLinked="1"/>
        <c:majorTickMark val="out"/>
        <c:minorTickMark val="none"/>
        <c:tickLblPos val="nextTo"/>
        <c:crossAx val="937177272"/>
        <c:crosses val="autoZero"/>
        <c:auto val="1"/>
        <c:lblAlgn val="ctr"/>
        <c:lblOffset val="100"/>
        <c:noMultiLvlLbl val="0"/>
      </c:catAx>
      <c:spPr>
        <a:noFill/>
        <a:ln>
          <a:noFill/>
        </a:ln>
        <a:effectLst/>
      </c:spPr>
    </c:plotArea>
    <c:plotVisOnly val="1"/>
    <c:dispBlanksAs val="gap"/>
    <c:showDLblsOverMax val="0"/>
  </c:chart>
  <c:spPr>
    <a:solidFill>
      <a:schemeClr val="lt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GD!$A$29:$A$35</c:f>
              <c:strCache>
                <c:ptCount val="7"/>
                <c:pt idx="0">
                  <c:v>Design</c:v>
                </c:pt>
                <c:pt idx="1">
                  <c:v>Leak Detection</c:v>
                </c:pt>
                <c:pt idx="2">
                  <c:v>Procedures – Not Followed</c:v>
                </c:pt>
                <c:pt idx="3">
                  <c:v>Human Error Other</c:v>
                </c:pt>
                <c:pt idx="4">
                  <c:v>Construction Practices</c:v>
                </c:pt>
                <c:pt idx="5">
                  <c:v>Emergency Response - People protection</c:v>
                </c:pt>
                <c:pt idx="6">
                  <c:v>Excavation Practices</c:v>
                </c:pt>
              </c:strCache>
            </c:strRef>
          </c:cat>
          <c:val>
            <c:numRef>
              <c:f>GD!$B$29:$B$35</c:f>
              <c:numCache>
                <c:formatCode>General</c:formatCode>
                <c:ptCount val="7"/>
                <c:pt idx="0">
                  <c:v>1</c:v>
                </c:pt>
                <c:pt idx="1">
                  <c:v>1</c:v>
                </c:pt>
                <c:pt idx="2">
                  <c:v>1</c:v>
                </c:pt>
                <c:pt idx="3">
                  <c:v>2</c:v>
                </c:pt>
                <c:pt idx="4">
                  <c:v>2</c:v>
                </c:pt>
                <c:pt idx="5">
                  <c:v>1</c:v>
                </c:pt>
                <c:pt idx="6">
                  <c:v>2</c:v>
                </c:pt>
              </c:numCache>
            </c:numRef>
          </c:val>
          <c:extLst>
            <c:ext xmlns:c16="http://schemas.microsoft.com/office/drawing/2014/chart" uri="{C3380CC4-5D6E-409C-BE32-E72D297353CC}">
              <c16:uniqueId val="{00000000-655D-41A1-8A52-6DD630B9AEA8}"/>
            </c:ext>
          </c:extLst>
        </c:ser>
        <c:dLbls>
          <c:dLblPos val="outEnd"/>
          <c:showLegendKey val="0"/>
          <c:showVal val="1"/>
          <c:showCatName val="0"/>
          <c:showSerName val="0"/>
          <c:showPercent val="0"/>
          <c:showBubbleSize val="0"/>
        </c:dLbls>
        <c:gapWidth val="150"/>
        <c:overlap val="-25"/>
        <c:axId val="393783184"/>
        <c:axId val="393792696"/>
      </c:barChart>
      <c:barChart>
        <c:barDir val="bar"/>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GD!$A$29:$A$35</c:f>
              <c:strCache>
                <c:ptCount val="7"/>
                <c:pt idx="0">
                  <c:v>Design</c:v>
                </c:pt>
                <c:pt idx="1">
                  <c:v>Leak Detection</c:v>
                </c:pt>
                <c:pt idx="2">
                  <c:v>Procedures – Not Followed</c:v>
                </c:pt>
                <c:pt idx="3">
                  <c:v>Human Error Other</c:v>
                </c:pt>
                <c:pt idx="4">
                  <c:v>Construction Practices</c:v>
                </c:pt>
                <c:pt idx="5">
                  <c:v>Emergency Response - People protection</c:v>
                </c:pt>
                <c:pt idx="6">
                  <c:v>Excavation Practices</c:v>
                </c:pt>
              </c:strCache>
            </c:strRef>
          </c:cat>
          <c:val>
            <c:numRef>
              <c:f>GD!$C$29:$C$35</c:f>
              <c:numCache>
                <c:formatCode>General</c:formatCode>
                <c:ptCount val="7"/>
              </c:numCache>
            </c:numRef>
          </c:val>
          <c:extLst>
            <c:ext xmlns:c16="http://schemas.microsoft.com/office/drawing/2014/chart" uri="{C3380CC4-5D6E-409C-BE32-E72D297353CC}">
              <c16:uniqueId val="{00000001-655D-41A1-8A52-6DD630B9AEA8}"/>
            </c:ext>
          </c:extLst>
        </c:ser>
        <c:ser>
          <c:idx val="2"/>
          <c:order val="2"/>
          <c:spPr>
            <a:solidFill>
              <a:schemeClr val="accent3"/>
            </a:solidFill>
            <a:ln>
              <a:noFill/>
            </a:ln>
            <a:effectLst/>
          </c:spPr>
          <c:invertIfNegative val="0"/>
          <c:cat>
            <c:strRef>
              <c:f>GD!$A$29:$A$35</c:f>
              <c:strCache>
                <c:ptCount val="7"/>
                <c:pt idx="0">
                  <c:v>Design</c:v>
                </c:pt>
                <c:pt idx="1">
                  <c:v>Leak Detection</c:v>
                </c:pt>
                <c:pt idx="2">
                  <c:v>Procedures – Not Followed</c:v>
                </c:pt>
                <c:pt idx="3">
                  <c:v>Human Error Other</c:v>
                </c:pt>
                <c:pt idx="4">
                  <c:v>Construction Practices</c:v>
                </c:pt>
                <c:pt idx="5">
                  <c:v>Emergency Response - People protection</c:v>
                </c:pt>
                <c:pt idx="6">
                  <c:v>Excavation Practices</c:v>
                </c:pt>
              </c:strCache>
            </c:strRef>
          </c:cat>
          <c:val>
            <c:numRef>
              <c:f>GD!$D$29:$D$35</c:f>
              <c:numCache>
                <c:formatCode>General</c:formatCode>
                <c:ptCount val="7"/>
              </c:numCache>
            </c:numRef>
          </c:val>
          <c:extLst>
            <c:ext xmlns:c16="http://schemas.microsoft.com/office/drawing/2014/chart" uri="{C3380CC4-5D6E-409C-BE32-E72D297353CC}">
              <c16:uniqueId val="{00000002-655D-41A1-8A52-6DD630B9AEA8}"/>
            </c:ext>
          </c:extLst>
        </c:ser>
        <c:ser>
          <c:idx val="3"/>
          <c:order val="3"/>
          <c:spPr>
            <a:solidFill>
              <a:srgbClr val="4BA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GD!$A$29:$A$35</c:f>
              <c:strCache>
                <c:ptCount val="7"/>
                <c:pt idx="0">
                  <c:v>Design</c:v>
                </c:pt>
                <c:pt idx="1">
                  <c:v>Leak Detection</c:v>
                </c:pt>
                <c:pt idx="2">
                  <c:v>Procedures – Not Followed</c:v>
                </c:pt>
                <c:pt idx="3">
                  <c:v>Human Error Other</c:v>
                </c:pt>
                <c:pt idx="4">
                  <c:v>Construction Practices</c:v>
                </c:pt>
                <c:pt idx="5">
                  <c:v>Emergency Response - People protection</c:v>
                </c:pt>
                <c:pt idx="6">
                  <c:v>Excavation Practices</c:v>
                </c:pt>
              </c:strCache>
            </c:strRef>
          </c:cat>
          <c:val>
            <c:numRef>
              <c:f>GD!$E$29:$E$35</c:f>
              <c:numCache>
                <c:formatCode>_("$"* #,##0_);_("$"* \(#,##0\);_("$"* "-"??_);_(@_)</c:formatCode>
                <c:ptCount val="7"/>
                <c:pt idx="0">
                  <c:v>2452</c:v>
                </c:pt>
                <c:pt idx="1">
                  <c:v>34644</c:v>
                </c:pt>
                <c:pt idx="2">
                  <c:v>80111</c:v>
                </c:pt>
                <c:pt idx="3">
                  <c:v>253827</c:v>
                </c:pt>
                <c:pt idx="4">
                  <c:v>397165</c:v>
                </c:pt>
                <c:pt idx="5">
                  <c:v>935018</c:v>
                </c:pt>
                <c:pt idx="6">
                  <c:v>1741447</c:v>
                </c:pt>
              </c:numCache>
            </c:numRef>
          </c:val>
          <c:extLst>
            <c:ext xmlns:c16="http://schemas.microsoft.com/office/drawing/2014/chart" uri="{C3380CC4-5D6E-409C-BE32-E72D297353CC}">
              <c16:uniqueId val="{00000003-655D-41A1-8A52-6DD630B9AEA8}"/>
            </c:ext>
          </c:extLst>
        </c:ser>
        <c:dLbls>
          <c:showLegendKey val="0"/>
          <c:showVal val="0"/>
          <c:showCatName val="0"/>
          <c:showSerName val="0"/>
          <c:showPercent val="0"/>
          <c:showBubbleSize val="0"/>
        </c:dLbls>
        <c:gapWidth val="0"/>
        <c:axId val="937176944"/>
        <c:axId val="937177272"/>
      </c:barChart>
      <c:catAx>
        <c:axId val="3937831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393792696"/>
        <c:crosses val="autoZero"/>
        <c:auto val="1"/>
        <c:lblAlgn val="ctr"/>
        <c:lblOffset val="100"/>
        <c:noMultiLvlLbl val="0"/>
      </c:catAx>
      <c:valAx>
        <c:axId val="393792696"/>
        <c:scaling>
          <c:orientation val="minMax"/>
          <c:max val="2"/>
          <c:min val="0"/>
        </c:scaling>
        <c:delete val="0"/>
        <c:axPos val="b"/>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393783184"/>
        <c:crosses val="autoZero"/>
        <c:crossBetween val="between"/>
        <c:majorUnit val="1"/>
      </c:valAx>
      <c:valAx>
        <c:axId val="937177272"/>
        <c:scaling>
          <c:orientation val="minMax"/>
          <c:max val="2000000"/>
          <c:min val="0"/>
        </c:scaling>
        <c:delete val="0"/>
        <c:axPos val="t"/>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37176944"/>
        <c:crosses val="max"/>
        <c:crossBetween val="between"/>
        <c:majorUnit val="1000000"/>
      </c:valAx>
      <c:catAx>
        <c:axId val="937176944"/>
        <c:scaling>
          <c:orientation val="minMax"/>
        </c:scaling>
        <c:delete val="1"/>
        <c:axPos val="l"/>
        <c:numFmt formatCode="General" sourceLinked="1"/>
        <c:majorTickMark val="out"/>
        <c:minorTickMark val="none"/>
        <c:tickLblPos val="nextTo"/>
        <c:crossAx val="937177272"/>
        <c:crosses val="autoZero"/>
        <c:auto val="1"/>
        <c:lblAlgn val="ctr"/>
        <c:lblOffset val="100"/>
        <c:noMultiLvlLbl val="0"/>
      </c:catAx>
      <c:spPr>
        <a:noFill/>
        <a:ln>
          <a:noFill/>
        </a:ln>
        <a:effectLst/>
      </c:spPr>
    </c:plotArea>
    <c:plotVisOnly val="1"/>
    <c:dispBlanksAs val="gap"/>
    <c:showDLblsOverMax val="0"/>
  </c:chart>
  <c:spPr>
    <a:solidFill>
      <a:schemeClr val="lt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GT!$A$2:$A$7</c:f>
              <c:strCache>
                <c:ptCount val="6"/>
                <c:pt idx="0">
                  <c:v>Natural Force Damage</c:v>
                </c:pt>
                <c:pt idx="1">
                  <c:v>Material Failure of Pipe or Weld</c:v>
                </c:pt>
                <c:pt idx="2">
                  <c:v>Incorrect Operation</c:v>
                </c:pt>
                <c:pt idx="3">
                  <c:v>Excavation Damage</c:v>
                </c:pt>
                <c:pt idx="4">
                  <c:v>Other Outside Force Damage</c:v>
                </c:pt>
                <c:pt idx="5">
                  <c:v>Equipment Failure</c:v>
                </c:pt>
              </c:strCache>
            </c:strRef>
          </c:cat>
          <c:val>
            <c:numRef>
              <c:f>GT!$B$2:$B$7</c:f>
              <c:numCache>
                <c:formatCode>General</c:formatCode>
                <c:ptCount val="6"/>
                <c:pt idx="0">
                  <c:v>1</c:v>
                </c:pt>
                <c:pt idx="1">
                  <c:v>1</c:v>
                </c:pt>
                <c:pt idx="2">
                  <c:v>1</c:v>
                </c:pt>
                <c:pt idx="3">
                  <c:v>1</c:v>
                </c:pt>
                <c:pt idx="4">
                  <c:v>2</c:v>
                </c:pt>
                <c:pt idx="5">
                  <c:v>6</c:v>
                </c:pt>
              </c:numCache>
            </c:numRef>
          </c:val>
          <c:extLst>
            <c:ext xmlns:c16="http://schemas.microsoft.com/office/drawing/2014/chart" uri="{C3380CC4-5D6E-409C-BE32-E72D297353CC}">
              <c16:uniqueId val="{00000000-ED0C-4299-BB1F-C2539A33193B}"/>
            </c:ext>
          </c:extLst>
        </c:ser>
        <c:dLbls>
          <c:dLblPos val="outEnd"/>
          <c:showLegendKey val="0"/>
          <c:showVal val="1"/>
          <c:showCatName val="0"/>
          <c:showSerName val="0"/>
          <c:showPercent val="0"/>
          <c:showBubbleSize val="0"/>
        </c:dLbls>
        <c:gapWidth val="210"/>
        <c:overlap val="-45"/>
        <c:axId val="393783184"/>
        <c:axId val="393792696"/>
      </c:barChart>
      <c:barChart>
        <c:barDir val="bar"/>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GT!$A$2:$A$7</c:f>
              <c:strCache>
                <c:ptCount val="6"/>
                <c:pt idx="0">
                  <c:v>Natural Force Damage</c:v>
                </c:pt>
                <c:pt idx="1">
                  <c:v>Material Failure of Pipe or Weld</c:v>
                </c:pt>
                <c:pt idx="2">
                  <c:v>Incorrect Operation</c:v>
                </c:pt>
                <c:pt idx="3">
                  <c:v>Excavation Damage</c:v>
                </c:pt>
                <c:pt idx="4">
                  <c:v>Other Outside Force Damage</c:v>
                </c:pt>
                <c:pt idx="5">
                  <c:v>Equipment Failure</c:v>
                </c:pt>
              </c:strCache>
            </c:strRef>
          </c:cat>
          <c:val>
            <c:numRef>
              <c:f>GT!$C$2:$C$7</c:f>
              <c:numCache>
                <c:formatCode>General</c:formatCode>
                <c:ptCount val="6"/>
              </c:numCache>
            </c:numRef>
          </c:val>
          <c:extLst>
            <c:ext xmlns:c16="http://schemas.microsoft.com/office/drawing/2014/chart" uri="{C3380CC4-5D6E-409C-BE32-E72D297353CC}">
              <c16:uniqueId val="{00000001-ED0C-4299-BB1F-C2539A33193B}"/>
            </c:ext>
          </c:extLst>
        </c:ser>
        <c:ser>
          <c:idx val="2"/>
          <c:order val="2"/>
          <c:spPr>
            <a:solidFill>
              <a:schemeClr val="accent3"/>
            </a:solidFill>
            <a:ln>
              <a:noFill/>
            </a:ln>
            <a:effectLst/>
          </c:spPr>
          <c:invertIfNegative val="0"/>
          <c:cat>
            <c:strRef>
              <c:f>GT!$A$2:$A$7</c:f>
              <c:strCache>
                <c:ptCount val="6"/>
                <c:pt idx="0">
                  <c:v>Natural Force Damage</c:v>
                </c:pt>
                <c:pt idx="1">
                  <c:v>Material Failure of Pipe or Weld</c:v>
                </c:pt>
                <c:pt idx="2">
                  <c:v>Incorrect Operation</c:v>
                </c:pt>
                <c:pt idx="3">
                  <c:v>Excavation Damage</c:v>
                </c:pt>
                <c:pt idx="4">
                  <c:v>Other Outside Force Damage</c:v>
                </c:pt>
                <c:pt idx="5">
                  <c:v>Equipment Failure</c:v>
                </c:pt>
              </c:strCache>
            </c:strRef>
          </c:cat>
          <c:val>
            <c:numRef>
              <c:f>GT!$D$2:$D$7</c:f>
              <c:numCache>
                <c:formatCode>General</c:formatCode>
                <c:ptCount val="6"/>
              </c:numCache>
            </c:numRef>
          </c:val>
          <c:extLst>
            <c:ext xmlns:c16="http://schemas.microsoft.com/office/drawing/2014/chart" uri="{C3380CC4-5D6E-409C-BE32-E72D297353CC}">
              <c16:uniqueId val="{00000002-ED0C-4299-BB1F-C2539A33193B}"/>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GT!$A$2:$A$7</c:f>
              <c:strCache>
                <c:ptCount val="6"/>
                <c:pt idx="0">
                  <c:v>Natural Force Damage</c:v>
                </c:pt>
                <c:pt idx="1">
                  <c:v>Material Failure of Pipe or Weld</c:v>
                </c:pt>
                <c:pt idx="2">
                  <c:v>Incorrect Operation</c:v>
                </c:pt>
                <c:pt idx="3">
                  <c:v>Excavation Damage</c:v>
                </c:pt>
                <c:pt idx="4">
                  <c:v>Other Outside Force Damage</c:v>
                </c:pt>
                <c:pt idx="5">
                  <c:v>Equipment Failure</c:v>
                </c:pt>
              </c:strCache>
            </c:strRef>
          </c:cat>
          <c:val>
            <c:numRef>
              <c:f>GT!$E$2:$E$7</c:f>
              <c:numCache>
                <c:formatCode>_("$"* #,##0.00_);_("$"* \(#,##0.00\);_("$"* "-"??_);_(@_)</c:formatCode>
                <c:ptCount val="6"/>
                <c:pt idx="0">
                  <c:v>16018</c:v>
                </c:pt>
                <c:pt idx="1">
                  <c:v>18053</c:v>
                </c:pt>
                <c:pt idx="2">
                  <c:v>80567</c:v>
                </c:pt>
                <c:pt idx="3">
                  <c:v>106650</c:v>
                </c:pt>
                <c:pt idx="4">
                  <c:v>160564</c:v>
                </c:pt>
                <c:pt idx="5">
                  <c:v>1179788</c:v>
                </c:pt>
              </c:numCache>
            </c:numRef>
          </c:val>
          <c:extLst>
            <c:ext xmlns:c16="http://schemas.microsoft.com/office/drawing/2014/chart" uri="{C3380CC4-5D6E-409C-BE32-E72D297353CC}">
              <c16:uniqueId val="{00000003-ED0C-4299-BB1F-C2539A33193B}"/>
            </c:ext>
          </c:extLst>
        </c:ser>
        <c:dLbls>
          <c:showLegendKey val="0"/>
          <c:showVal val="0"/>
          <c:showCatName val="0"/>
          <c:showSerName val="0"/>
          <c:showPercent val="0"/>
          <c:showBubbleSize val="0"/>
        </c:dLbls>
        <c:gapWidth val="0"/>
        <c:axId val="937176944"/>
        <c:axId val="937177272"/>
      </c:barChart>
      <c:catAx>
        <c:axId val="3937831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393792696"/>
        <c:crosses val="autoZero"/>
        <c:auto val="1"/>
        <c:lblAlgn val="ctr"/>
        <c:lblOffset val="100"/>
        <c:noMultiLvlLbl val="0"/>
      </c:catAx>
      <c:valAx>
        <c:axId val="393792696"/>
        <c:scaling>
          <c:orientation val="minMax"/>
          <c:max val="6"/>
          <c:min val="0"/>
        </c:scaling>
        <c:delete val="0"/>
        <c:axPos val="b"/>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393783184"/>
        <c:crosses val="autoZero"/>
        <c:crossBetween val="between"/>
        <c:majorUnit val="2"/>
      </c:valAx>
      <c:valAx>
        <c:axId val="937177272"/>
        <c:scaling>
          <c:orientation val="minMax"/>
          <c:max val="1500000"/>
          <c:min val="0"/>
        </c:scaling>
        <c:delete val="0"/>
        <c:axPos val="t"/>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37176944"/>
        <c:crosses val="max"/>
        <c:crossBetween val="between"/>
        <c:majorUnit val="500000"/>
      </c:valAx>
      <c:catAx>
        <c:axId val="937176944"/>
        <c:scaling>
          <c:orientation val="minMax"/>
        </c:scaling>
        <c:delete val="1"/>
        <c:axPos val="l"/>
        <c:numFmt formatCode="General" sourceLinked="1"/>
        <c:majorTickMark val="out"/>
        <c:minorTickMark val="none"/>
        <c:tickLblPos val="nextTo"/>
        <c:crossAx val="937177272"/>
        <c:crosses val="autoZero"/>
        <c:auto val="1"/>
        <c:lblAlgn val="ctr"/>
        <c:lblOffset val="100"/>
        <c:noMultiLvlLbl val="0"/>
      </c:catAx>
      <c:spPr>
        <a:noFill/>
        <a:ln>
          <a:noFill/>
        </a:ln>
        <a:effectLst/>
      </c:spPr>
    </c:plotArea>
    <c:plotVisOnly val="1"/>
    <c:dispBlanksAs val="gap"/>
    <c:showDLblsOverMax val="0"/>
  </c:chart>
  <c:spPr>
    <a:solidFill>
      <a:schemeClr val="lt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GT!$A$18:$A$23</c:f>
              <c:strCache>
                <c:ptCount val="6"/>
                <c:pt idx="0">
                  <c:v>Integrity Threat Identification</c:v>
                </c:pt>
                <c:pt idx="1">
                  <c:v>Repair/Maintenance Work</c:v>
                </c:pt>
                <c:pt idx="2">
                  <c:v>Excavation Practices</c:v>
                </c:pt>
                <c:pt idx="3">
                  <c:v>Preventative Maintenance</c:v>
                </c:pt>
                <c:pt idx="4">
                  <c:v>Risk Factor Undefined</c:v>
                </c:pt>
                <c:pt idx="5">
                  <c:v>Design</c:v>
                </c:pt>
              </c:strCache>
            </c:strRef>
          </c:cat>
          <c:val>
            <c:numRef>
              <c:f>GT!$B$18:$B$23</c:f>
              <c:numCache>
                <c:formatCode>General</c:formatCode>
                <c:ptCount val="6"/>
                <c:pt idx="0">
                  <c:v>2</c:v>
                </c:pt>
                <c:pt idx="1">
                  <c:v>1</c:v>
                </c:pt>
                <c:pt idx="2">
                  <c:v>1</c:v>
                </c:pt>
                <c:pt idx="3">
                  <c:v>4</c:v>
                </c:pt>
                <c:pt idx="4">
                  <c:v>2</c:v>
                </c:pt>
                <c:pt idx="5">
                  <c:v>2</c:v>
                </c:pt>
              </c:numCache>
            </c:numRef>
          </c:val>
          <c:extLst>
            <c:ext xmlns:c16="http://schemas.microsoft.com/office/drawing/2014/chart" uri="{C3380CC4-5D6E-409C-BE32-E72D297353CC}">
              <c16:uniqueId val="{00000000-6F2A-4F66-8C44-B20A6743D125}"/>
            </c:ext>
          </c:extLst>
        </c:ser>
        <c:dLbls>
          <c:dLblPos val="outEnd"/>
          <c:showLegendKey val="0"/>
          <c:showVal val="1"/>
          <c:showCatName val="0"/>
          <c:showSerName val="0"/>
          <c:showPercent val="0"/>
          <c:showBubbleSize val="0"/>
        </c:dLbls>
        <c:gapWidth val="150"/>
        <c:overlap val="-25"/>
        <c:axId val="393783184"/>
        <c:axId val="393792696"/>
      </c:barChart>
      <c:barChart>
        <c:barDir val="bar"/>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GT!$A$18:$A$23</c:f>
              <c:strCache>
                <c:ptCount val="6"/>
                <c:pt idx="0">
                  <c:v>Integrity Threat Identification</c:v>
                </c:pt>
                <c:pt idx="1">
                  <c:v>Repair/Maintenance Work</c:v>
                </c:pt>
                <c:pt idx="2">
                  <c:v>Excavation Practices</c:v>
                </c:pt>
                <c:pt idx="3">
                  <c:v>Preventative Maintenance</c:v>
                </c:pt>
                <c:pt idx="4">
                  <c:v>Risk Factor Undefined</c:v>
                </c:pt>
                <c:pt idx="5">
                  <c:v>Design</c:v>
                </c:pt>
              </c:strCache>
            </c:strRef>
          </c:cat>
          <c:val>
            <c:numRef>
              <c:f>GT!$C$18:$C$23</c:f>
              <c:numCache>
                <c:formatCode>General</c:formatCode>
                <c:ptCount val="6"/>
              </c:numCache>
            </c:numRef>
          </c:val>
          <c:extLst>
            <c:ext xmlns:c16="http://schemas.microsoft.com/office/drawing/2014/chart" uri="{C3380CC4-5D6E-409C-BE32-E72D297353CC}">
              <c16:uniqueId val="{00000001-6F2A-4F66-8C44-B20A6743D125}"/>
            </c:ext>
          </c:extLst>
        </c:ser>
        <c:ser>
          <c:idx val="2"/>
          <c:order val="2"/>
          <c:spPr>
            <a:solidFill>
              <a:schemeClr val="accent3"/>
            </a:solidFill>
            <a:ln>
              <a:noFill/>
            </a:ln>
            <a:effectLst/>
          </c:spPr>
          <c:invertIfNegative val="0"/>
          <c:cat>
            <c:strRef>
              <c:f>GT!$A$18:$A$23</c:f>
              <c:strCache>
                <c:ptCount val="6"/>
                <c:pt idx="0">
                  <c:v>Integrity Threat Identification</c:v>
                </c:pt>
                <c:pt idx="1">
                  <c:v>Repair/Maintenance Work</c:v>
                </c:pt>
                <c:pt idx="2">
                  <c:v>Excavation Practices</c:v>
                </c:pt>
                <c:pt idx="3">
                  <c:v>Preventative Maintenance</c:v>
                </c:pt>
                <c:pt idx="4">
                  <c:v>Risk Factor Undefined</c:v>
                </c:pt>
                <c:pt idx="5">
                  <c:v>Design</c:v>
                </c:pt>
              </c:strCache>
            </c:strRef>
          </c:cat>
          <c:val>
            <c:numRef>
              <c:f>GT!$D$18:$D$23</c:f>
              <c:numCache>
                <c:formatCode>General</c:formatCode>
                <c:ptCount val="6"/>
              </c:numCache>
            </c:numRef>
          </c:val>
          <c:extLst>
            <c:ext xmlns:c16="http://schemas.microsoft.com/office/drawing/2014/chart" uri="{C3380CC4-5D6E-409C-BE32-E72D297353CC}">
              <c16:uniqueId val="{00000002-6F2A-4F66-8C44-B20A6743D125}"/>
            </c:ext>
          </c:extLst>
        </c:ser>
        <c:ser>
          <c:idx val="3"/>
          <c:order val="3"/>
          <c:spPr>
            <a:solidFill>
              <a:srgbClr val="4BA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GT!$A$18:$A$23</c:f>
              <c:strCache>
                <c:ptCount val="6"/>
                <c:pt idx="0">
                  <c:v>Integrity Threat Identification</c:v>
                </c:pt>
                <c:pt idx="1">
                  <c:v>Repair/Maintenance Work</c:v>
                </c:pt>
                <c:pt idx="2">
                  <c:v>Excavation Practices</c:v>
                </c:pt>
                <c:pt idx="3">
                  <c:v>Preventative Maintenance</c:v>
                </c:pt>
                <c:pt idx="4">
                  <c:v>Risk Factor Undefined</c:v>
                </c:pt>
                <c:pt idx="5">
                  <c:v>Design</c:v>
                </c:pt>
              </c:strCache>
            </c:strRef>
          </c:cat>
          <c:val>
            <c:numRef>
              <c:f>GT!$E$18:$E$23</c:f>
              <c:numCache>
                <c:formatCode>_("$"* #,##0_);_("$"* \(#,##0\);_("$"* "-"??_);_(@_)</c:formatCode>
                <c:ptCount val="6"/>
                <c:pt idx="0">
                  <c:v>70533</c:v>
                </c:pt>
                <c:pt idx="1">
                  <c:v>80567</c:v>
                </c:pt>
                <c:pt idx="2">
                  <c:v>106650</c:v>
                </c:pt>
                <c:pt idx="3">
                  <c:v>218926</c:v>
                </c:pt>
                <c:pt idx="4">
                  <c:v>223966</c:v>
                </c:pt>
                <c:pt idx="5">
                  <c:v>860998</c:v>
                </c:pt>
              </c:numCache>
            </c:numRef>
          </c:val>
          <c:extLst>
            <c:ext xmlns:c16="http://schemas.microsoft.com/office/drawing/2014/chart" uri="{C3380CC4-5D6E-409C-BE32-E72D297353CC}">
              <c16:uniqueId val="{00000003-6F2A-4F66-8C44-B20A6743D125}"/>
            </c:ext>
          </c:extLst>
        </c:ser>
        <c:dLbls>
          <c:showLegendKey val="0"/>
          <c:showVal val="0"/>
          <c:showCatName val="0"/>
          <c:showSerName val="0"/>
          <c:showPercent val="0"/>
          <c:showBubbleSize val="0"/>
        </c:dLbls>
        <c:gapWidth val="0"/>
        <c:axId val="937176944"/>
        <c:axId val="937177272"/>
      </c:barChart>
      <c:catAx>
        <c:axId val="3937831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393792696"/>
        <c:crosses val="autoZero"/>
        <c:auto val="1"/>
        <c:lblAlgn val="ctr"/>
        <c:lblOffset val="100"/>
        <c:noMultiLvlLbl val="0"/>
      </c:catAx>
      <c:valAx>
        <c:axId val="393792696"/>
        <c:scaling>
          <c:orientation val="minMax"/>
          <c:max val="4"/>
          <c:min val="0"/>
        </c:scaling>
        <c:delete val="0"/>
        <c:axPos val="b"/>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393783184"/>
        <c:crosses val="autoZero"/>
        <c:crossBetween val="between"/>
        <c:majorUnit val="1"/>
      </c:valAx>
      <c:valAx>
        <c:axId val="937177272"/>
        <c:scaling>
          <c:orientation val="minMax"/>
          <c:max val="1000000"/>
          <c:min val="0"/>
        </c:scaling>
        <c:delete val="0"/>
        <c:axPos val="t"/>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37176944"/>
        <c:crosses val="max"/>
        <c:crossBetween val="between"/>
        <c:majorUnit val="500000"/>
      </c:valAx>
      <c:catAx>
        <c:axId val="937176944"/>
        <c:scaling>
          <c:orientation val="minMax"/>
        </c:scaling>
        <c:delete val="1"/>
        <c:axPos val="l"/>
        <c:numFmt formatCode="General" sourceLinked="1"/>
        <c:majorTickMark val="out"/>
        <c:minorTickMark val="none"/>
        <c:tickLblPos val="nextTo"/>
        <c:crossAx val="937177272"/>
        <c:crosses val="autoZero"/>
        <c:auto val="1"/>
        <c:lblAlgn val="ctr"/>
        <c:lblOffset val="100"/>
        <c:noMultiLvlLbl val="0"/>
      </c:catAx>
      <c:spPr>
        <a:noFill/>
        <a:ln>
          <a:noFill/>
        </a:ln>
        <a:effectLst/>
      </c:spPr>
    </c:plotArea>
    <c:plotVisOnly val="1"/>
    <c:dispBlanksAs val="gap"/>
    <c:showDLblsOverMax val="0"/>
  </c:chart>
  <c:spPr>
    <a:solidFill>
      <a:schemeClr val="lt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HL!$A$2:$A$7</c:f>
              <c:strCache>
                <c:ptCount val="6"/>
                <c:pt idx="0">
                  <c:v>Natural Force Damage</c:v>
                </c:pt>
                <c:pt idx="1">
                  <c:v>Incorrect Operation</c:v>
                </c:pt>
                <c:pt idx="2">
                  <c:v>Other Outside Force Damage</c:v>
                </c:pt>
                <c:pt idx="3">
                  <c:v>Equipment Failure</c:v>
                </c:pt>
                <c:pt idx="4">
                  <c:v>Excavation Damage</c:v>
                </c:pt>
                <c:pt idx="5">
                  <c:v>Corrosion Failure</c:v>
                </c:pt>
              </c:strCache>
            </c:strRef>
          </c:cat>
          <c:val>
            <c:numRef>
              <c:f>HL!$B$2:$B$7</c:f>
              <c:numCache>
                <c:formatCode>General</c:formatCode>
                <c:ptCount val="6"/>
                <c:pt idx="0">
                  <c:v>1</c:v>
                </c:pt>
                <c:pt idx="1">
                  <c:v>4</c:v>
                </c:pt>
                <c:pt idx="2">
                  <c:v>1</c:v>
                </c:pt>
                <c:pt idx="3">
                  <c:v>15</c:v>
                </c:pt>
                <c:pt idx="4">
                  <c:v>1</c:v>
                </c:pt>
                <c:pt idx="5">
                  <c:v>3</c:v>
                </c:pt>
              </c:numCache>
            </c:numRef>
          </c:val>
          <c:extLst>
            <c:ext xmlns:c16="http://schemas.microsoft.com/office/drawing/2014/chart" uri="{C3380CC4-5D6E-409C-BE32-E72D297353CC}">
              <c16:uniqueId val="{00000000-0C95-47A5-BAD8-CA0CA7E3216E}"/>
            </c:ext>
          </c:extLst>
        </c:ser>
        <c:dLbls>
          <c:dLblPos val="outEnd"/>
          <c:showLegendKey val="0"/>
          <c:showVal val="1"/>
          <c:showCatName val="0"/>
          <c:showSerName val="0"/>
          <c:showPercent val="0"/>
          <c:showBubbleSize val="0"/>
        </c:dLbls>
        <c:gapWidth val="210"/>
        <c:overlap val="-45"/>
        <c:axId val="393783184"/>
        <c:axId val="393792696"/>
      </c:barChart>
      <c:barChart>
        <c:barDir val="bar"/>
        <c:grouping val="clustered"/>
        <c:varyColors val="0"/>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HL!$A$2:$A$7</c:f>
              <c:strCache>
                <c:ptCount val="6"/>
                <c:pt idx="0">
                  <c:v>Natural Force Damage</c:v>
                </c:pt>
                <c:pt idx="1">
                  <c:v>Incorrect Operation</c:v>
                </c:pt>
                <c:pt idx="2">
                  <c:v>Other Outside Force Damage</c:v>
                </c:pt>
                <c:pt idx="3">
                  <c:v>Equipment Failure</c:v>
                </c:pt>
                <c:pt idx="4">
                  <c:v>Excavation Damage</c:v>
                </c:pt>
                <c:pt idx="5">
                  <c:v>Corrosion Failure</c:v>
                </c:pt>
              </c:strCache>
            </c:strRef>
          </c:cat>
          <c:val>
            <c:numRef>
              <c:f>HL!$C$2:$C$7</c:f>
              <c:numCache>
                <c:formatCode>General</c:formatCode>
                <c:ptCount val="6"/>
              </c:numCache>
            </c:numRef>
          </c:val>
          <c:extLst>
            <c:ext xmlns:c16="http://schemas.microsoft.com/office/drawing/2014/chart" uri="{C3380CC4-5D6E-409C-BE32-E72D297353CC}">
              <c16:uniqueId val="{00000001-0C95-47A5-BAD8-CA0CA7E3216E}"/>
            </c:ext>
          </c:extLst>
        </c:ser>
        <c:ser>
          <c:idx val="2"/>
          <c:order val="2"/>
          <c:spPr>
            <a:solidFill>
              <a:schemeClr val="accent3"/>
            </a:solidFill>
            <a:ln>
              <a:noFill/>
            </a:ln>
            <a:effectLst/>
          </c:spPr>
          <c:invertIfNegative val="0"/>
          <c:cat>
            <c:strRef>
              <c:f>HL!$A$2:$A$7</c:f>
              <c:strCache>
                <c:ptCount val="6"/>
                <c:pt idx="0">
                  <c:v>Natural Force Damage</c:v>
                </c:pt>
                <c:pt idx="1">
                  <c:v>Incorrect Operation</c:v>
                </c:pt>
                <c:pt idx="2">
                  <c:v>Other Outside Force Damage</c:v>
                </c:pt>
                <c:pt idx="3">
                  <c:v>Equipment Failure</c:v>
                </c:pt>
                <c:pt idx="4">
                  <c:v>Excavation Damage</c:v>
                </c:pt>
                <c:pt idx="5">
                  <c:v>Corrosion Failure</c:v>
                </c:pt>
              </c:strCache>
            </c:strRef>
          </c:cat>
          <c:val>
            <c:numRef>
              <c:f>HL!$D$2:$D$7</c:f>
              <c:numCache>
                <c:formatCode>General</c:formatCode>
                <c:ptCount val="6"/>
              </c:numCache>
            </c:numRef>
          </c:val>
          <c:extLst>
            <c:ext xmlns:c16="http://schemas.microsoft.com/office/drawing/2014/chart" uri="{C3380CC4-5D6E-409C-BE32-E72D297353CC}">
              <c16:uniqueId val="{00000002-0C95-47A5-BAD8-CA0CA7E3216E}"/>
            </c:ext>
          </c:extLst>
        </c:ser>
        <c:ser>
          <c:idx val="3"/>
          <c:order val="3"/>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HL!$A$2:$A$7</c:f>
              <c:strCache>
                <c:ptCount val="6"/>
                <c:pt idx="0">
                  <c:v>Natural Force Damage</c:v>
                </c:pt>
                <c:pt idx="1">
                  <c:v>Incorrect Operation</c:v>
                </c:pt>
                <c:pt idx="2">
                  <c:v>Other Outside Force Damage</c:v>
                </c:pt>
                <c:pt idx="3">
                  <c:v>Equipment Failure</c:v>
                </c:pt>
                <c:pt idx="4">
                  <c:v>Excavation Damage</c:v>
                </c:pt>
                <c:pt idx="5">
                  <c:v>Corrosion Failure</c:v>
                </c:pt>
              </c:strCache>
            </c:strRef>
          </c:cat>
          <c:val>
            <c:numRef>
              <c:f>HL!$E$2:$E$7</c:f>
              <c:numCache>
                <c:formatCode>_("$"* #,##0_);_("$"* \(#,##0\);_("$"* "-"??_);_(@_)</c:formatCode>
                <c:ptCount val="6"/>
                <c:pt idx="0">
                  <c:v>25245</c:v>
                </c:pt>
                <c:pt idx="1">
                  <c:v>61401</c:v>
                </c:pt>
                <c:pt idx="2">
                  <c:v>100650</c:v>
                </c:pt>
                <c:pt idx="3">
                  <c:v>748827</c:v>
                </c:pt>
                <c:pt idx="4">
                  <c:v>810000</c:v>
                </c:pt>
                <c:pt idx="5">
                  <c:v>3576096</c:v>
                </c:pt>
              </c:numCache>
            </c:numRef>
          </c:val>
          <c:extLst>
            <c:ext xmlns:c16="http://schemas.microsoft.com/office/drawing/2014/chart" uri="{C3380CC4-5D6E-409C-BE32-E72D297353CC}">
              <c16:uniqueId val="{00000003-0C95-47A5-BAD8-CA0CA7E3216E}"/>
            </c:ext>
          </c:extLst>
        </c:ser>
        <c:dLbls>
          <c:showLegendKey val="0"/>
          <c:showVal val="0"/>
          <c:showCatName val="0"/>
          <c:showSerName val="0"/>
          <c:showPercent val="0"/>
          <c:showBubbleSize val="0"/>
        </c:dLbls>
        <c:gapWidth val="0"/>
        <c:axId val="937176944"/>
        <c:axId val="937177272"/>
      </c:barChart>
      <c:catAx>
        <c:axId val="3937831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393792696"/>
        <c:crosses val="autoZero"/>
        <c:auto val="1"/>
        <c:lblAlgn val="ctr"/>
        <c:lblOffset val="100"/>
        <c:noMultiLvlLbl val="0"/>
      </c:catAx>
      <c:valAx>
        <c:axId val="393792696"/>
        <c:scaling>
          <c:orientation val="minMax"/>
          <c:max val="15"/>
          <c:min val="0"/>
        </c:scaling>
        <c:delete val="0"/>
        <c:axPos val="b"/>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393783184"/>
        <c:crosses val="autoZero"/>
        <c:crossBetween val="between"/>
        <c:majorUnit val="5"/>
      </c:valAx>
      <c:valAx>
        <c:axId val="937177272"/>
        <c:scaling>
          <c:orientation val="minMax"/>
          <c:max val="4000000"/>
          <c:min val="0"/>
        </c:scaling>
        <c:delete val="0"/>
        <c:axPos val="t"/>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37176944"/>
        <c:crosses val="max"/>
        <c:crossBetween val="between"/>
        <c:majorUnit val="2000000"/>
      </c:valAx>
      <c:catAx>
        <c:axId val="937176944"/>
        <c:scaling>
          <c:orientation val="minMax"/>
        </c:scaling>
        <c:delete val="1"/>
        <c:axPos val="l"/>
        <c:numFmt formatCode="General" sourceLinked="1"/>
        <c:majorTickMark val="out"/>
        <c:minorTickMark val="none"/>
        <c:tickLblPos val="nextTo"/>
        <c:crossAx val="937177272"/>
        <c:crosses val="autoZero"/>
        <c:auto val="1"/>
        <c:lblAlgn val="ctr"/>
        <c:lblOffset val="100"/>
        <c:noMultiLvlLbl val="0"/>
      </c:catAx>
      <c:spPr>
        <a:noFill/>
        <a:ln>
          <a:noFill/>
        </a:ln>
        <a:effectLst/>
      </c:spPr>
    </c:plotArea>
    <c:plotVisOnly val="1"/>
    <c:dispBlanksAs val="gap"/>
    <c:showDLblsOverMax val="0"/>
  </c:chart>
  <c:spPr>
    <a:solidFill>
      <a:schemeClr val="lt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HL!$B$15</c:f>
              <c:strCache>
                <c:ptCount val="1"/>
                <c:pt idx="0">
                  <c:v>Qty</c:v>
                </c:pt>
              </c:strCache>
            </c:strRef>
          </c:tx>
          <c:spPr>
            <a:solidFill>
              <a:srgbClr val="9BBB59">
                <a:lumMod val="60000"/>
                <a:lumOff val="40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HL!$A$16:$A$26</c:f>
              <c:strCache>
                <c:ptCount val="11"/>
                <c:pt idx="0">
                  <c:v>Repair/Maintenance Work</c:v>
                </c:pt>
                <c:pt idx="1">
                  <c:v>Distracted Employee</c:v>
                </c:pt>
                <c:pt idx="2">
                  <c:v>Procedures – Not developed</c:v>
                </c:pt>
                <c:pt idx="3">
                  <c:v>Construction Practices</c:v>
                </c:pt>
                <c:pt idx="4">
                  <c:v>Procedures – Not Followed</c:v>
                </c:pt>
                <c:pt idx="5">
                  <c:v>Human Error Other</c:v>
                </c:pt>
                <c:pt idx="6">
                  <c:v>Manufacturing defect</c:v>
                </c:pt>
                <c:pt idx="7">
                  <c:v>Preventative Maintenance</c:v>
                </c:pt>
                <c:pt idx="8">
                  <c:v>Excavation Practices</c:v>
                </c:pt>
                <c:pt idx="9">
                  <c:v>Integrity Threat Identification</c:v>
                </c:pt>
                <c:pt idx="10">
                  <c:v>Integrity Assessment Methods</c:v>
                </c:pt>
              </c:strCache>
            </c:strRef>
          </c:cat>
          <c:val>
            <c:numRef>
              <c:f>HL!$B$16:$B$26</c:f>
              <c:numCache>
                <c:formatCode>General</c:formatCode>
                <c:ptCount val="11"/>
                <c:pt idx="0">
                  <c:v>1</c:v>
                </c:pt>
                <c:pt idx="1">
                  <c:v>1</c:v>
                </c:pt>
                <c:pt idx="2">
                  <c:v>1</c:v>
                </c:pt>
                <c:pt idx="3">
                  <c:v>2</c:v>
                </c:pt>
                <c:pt idx="4">
                  <c:v>1</c:v>
                </c:pt>
                <c:pt idx="5">
                  <c:v>1</c:v>
                </c:pt>
                <c:pt idx="6">
                  <c:v>3</c:v>
                </c:pt>
                <c:pt idx="7">
                  <c:v>10</c:v>
                </c:pt>
                <c:pt idx="8">
                  <c:v>1</c:v>
                </c:pt>
                <c:pt idx="9">
                  <c:v>3</c:v>
                </c:pt>
                <c:pt idx="10">
                  <c:v>1</c:v>
                </c:pt>
              </c:numCache>
            </c:numRef>
          </c:val>
          <c:extLst>
            <c:ext xmlns:c16="http://schemas.microsoft.com/office/drawing/2014/chart" uri="{C3380CC4-5D6E-409C-BE32-E72D297353CC}">
              <c16:uniqueId val="{00000000-1D8E-4DAB-A2E0-015180D8BF95}"/>
            </c:ext>
          </c:extLst>
        </c:ser>
        <c:dLbls>
          <c:dLblPos val="outEnd"/>
          <c:showLegendKey val="0"/>
          <c:showVal val="1"/>
          <c:showCatName val="0"/>
          <c:showSerName val="0"/>
          <c:showPercent val="0"/>
          <c:showBubbleSize val="0"/>
        </c:dLbls>
        <c:gapWidth val="150"/>
        <c:overlap val="-25"/>
        <c:axId val="393783184"/>
        <c:axId val="393792696"/>
      </c:barChart>
      <c:barChart>
        <c:barDir val="bar"/>
        <c:grouping val="clustered"/>
        <c:varyColors val="0"/>
        <c:ser>
          <c:idx val="1"/>
          <c:order val="1"/>
          <c:tx>
            <c:strRef>
              <c:f>HL!$C$15</c:f>
              <c:strCache>
                <c:ptCount val="1"/>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HL!$A$16:$A$26</c:f>
              <c:strCache>
                <c:ptCount val="11"/>
                <c:pt idx="0">
                  <c:v>Repair/Maintenance Work</c:v>
                </c:pt>
                <c:pt idx="1">
                  <c:v>Distracted Employee</c:v>
                </c:pt>
                <c:pt idx="2">
                  <c:v>Procedures – Not developed</c:v>
                </c:pt>
                <c:pt idx="3">
                  <c:v>Construction Practices</c:v>
                </c:pt>
                <c:pt idx="4">
                  <c:v>Procedures – Not Followed</c:v>
                </c:pt>
                <c:pt idx="5">
                  <c:v>Human Error Other</c:v>
                </c:pt>
                <c:pt idx="6">
                  <c:v>Manufacturing defect</c:v>
                </c:pt>
                <c:pt idx="7">
                  <c:v>Preventative Maintenance</c:v>
                </c:pt>
                <c:pt idx="8">
                  <c:v>Excavation Practices</c:v>
                </c:pt>
                <c:pt idx="9">
                  <c:v>Integrity Threat Identification</c:v>
                </c:pt>
                <c:pt idx="10">
                  <c:v>Integrity Assessment Methods</c:v>
                </c:pt>
              </c:strCache>
            </c:strRef>
          </c:cat>
          <c:val>
            <c:numRef>
              <c:f>HL!$C$16:$C$26</c:f>
              <c:numCache>
                <c:formatCode>General</c:formatCode>
                <c:ptCount val="11"/>
              </c:numCache>
            </c:numRef>
          </c:val>
          <c:extLst>
            <c:ext xmlns:c16="http://schemas.microsoft.com/office/drawing/2014/chart" uri="{C3380CC4-5D6E-409C-BE32-E72D297353CC}">
              <c16:uniqueId val="{00000001-1D8E-4DAB-A2E0-015180D8BF95}"/>
            </c:ext>
          </c:extLst>
        </c:ser>
        <c:ser>
          <c:idx val="2"/>
          <c:order val="2"/>
          <c:tx>
            <c:strRef>
              <c:f>HL!$D$15</c:f>
              <c:strCache>
                <c:ptCount val="1"/>
              </c:strCache>
            </c:strRef>
          </c:tx>
          <c:spPr>
            <a:solidFill>
              <a:schemeClr val="accent3"/>
            </a:solidFill>
            <a:ln>
              <a:noFill/>
            </a:ln>
            <a:effectLst/>
          </c:spPr>
          <c:invertIfNegative val="0"/>
          <c:cat>
            <c:strRef>
              <c:f>HL!$A$16:$A$26</c:f>
              <c:strCache>
                <c:ptCount val="11"/>
                <c:pt idx="0">
                  <c:v>Repair/Maintenance Work</c:v>
                </c:pt>
                <c:pt idx="1">
                  <c:v>Distracted Employee</c:v>
                </c:pt>
                <c:pt idx="2">
                  <c:v>Procedures – Not developed</c:v>
                </c:pt>
                <c:pt idx="3">
                  <c:v>Construction Practices</c:v>
                </c:pt>
                <c:pt idx="4">
                  <c:v>Procedures – Not Followed</c:v>
                </c:pt>
                <c:pt idx="5">
                  <c:v>Human Error Other</c:v>
                </c:pt>
                <c:pt idx="6">
                  <c:v>Manufacturing defect</c:v>
                </c:pt>
                <c:pt idx="7">
                  <c:v>Preventative Maintenance</c:v>
                </c:pt>
                <c:pt idx="8">
                  <c:v>Excavation Practices</c:v>
                </c:pt>
                <c:pt idx="9">
                  <c:v>Integrity Threat Identification</c:v>
                </c:pt>
                <c:pt idx="10">
                  <c:v>Integrity Assessment Methods</c:v>
                </c:pt>
              </c:strCache>
            </c:strRef>
          </c:cat>
          <c:val>
            <c:numRef>
              <c:f>HL!$D$16:$D$26</c:f>
              <c:numCache>
                <c:formatCode>General</c:formatCode>
                <c:ptCount val="11"/>
              </c:numCache>
            </c:numRef>
          </c:val>
          <c:extLst>
            <c:ext xmlns:c16="http://schemas.microsoft.com/office/drawing/2014/chart" uri="{C3380CC4-5D6E-409C-BE32-E72D297353CC}">
              <c16:uniqueId val="{00000002-1D8E-4DAB-A2E0-015180D8BF95}"/>
            </c:ext>
          </c:extLst>
        </c:ser>
        <c:ser>
          <c:idx val="3"/>
          <c:order val="3"/>
          <c:tx>
            <c:strRef>
              <c:f>HL!$E$15</c:f>
              <c:strCache>
                <c:ptCount val="1"/>
                <c:pt idx="0">
                  <c:v>Costs</c:v>
                </c:pt>
              </c:strCache>
            </c:strRef>
          </c:tx>
          <c:spPr>
            <a:solidFill>
              <a:srgbClr val="4BA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dk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dk1">
                          <a:lumMod val="35000"/>
                          <a:lumOff val="65000"/>
                        </a:schemeClr>
                      </a:solidFill>
                      <a:round/>
                    </a:ln>
                    <a:effectLst/>
                  </c:spPr>
                </c15:leaderLines>
              </c:ext>
            </c:extLst>
          </c:dLbls>
          <c:cat>
            <c:strRef>
              <c:f>HL!$A$16:$A$26</c:f>
              <c:strCache>
                <c:ptCount val="11"/>
                <c:pt idx="0">
                  <c:v>Repair/Maintenance Work</c:v>
                </c:pt>
                <c:pt idx="1">
                  <c:v>Distracted Employee</c:v>
                </c:pt>
                <c:pt idx="2">
                  <c:v>Procedures – Not developed</c:v>
                </c:pt>
                <c:pt idx="3">
                  <c:v>Construction Practices</c:v>
                </c:pt>
                <c:pt idx="4">
                  <c:v>Procedures – Not Followed</c:v>
                </c:pt>
                <c:pt idx="5">
                  <c:v>Human Error Other</c:v>
                </c:pt>
                <c:pt idx="6">
                  <c:v>Manufacturing defect</c:v>
                </c:pt>
                <c:pt idx="7">
                  <c:v>Preventative Maintenance</c:v>
                </c:pt>
                <c:pt idx="8">
                  <c:v>Excavation Practices</c:v>
                </c:pt>
                <c:pt idx="9">
                  <c:v>Integrity Threat Identification</c:v>
                </c:pt>
                <c:pt idx="10">
                  <c:v>Integrity Assessment Methods</c:v>
                </c:pt>
              </c:strCache>
            </c:strRef>
          </c:cat>
          <c:val>
            <c:numRef>
              <c:f>HL!$E$16:$E$26</c:f>
              <c:numCache>
                <c:formatCode>_("$"* #,##0_);_("$"* \(#,##0\);_("$"* "-"??_);_(@_)</c:formatCode>
                <c:ptCount val="11"/>
                <c:pt idx="0">
                  <c:v>506</c:v>
                </c:pt>
                <c:pt idx="1">
                  <c:v>525</c:v>
                </c:pt>
                <c:pt idx="2">
                  <c:v>2977</c:v>
                </c:pt>
                <c:pt idx="3">
                  <c:v>5545</c:v>
                </c:pt>
                <c:pt idx="4">
                  <c:v>55850</c:v>
                </c:pt>
                <c:pt idx="5">
                  <c:v>100650</c:v>
                </c:pt>
                <c:pt idx="6">
                  <c:v>171170</c:v>
                </c:pt>
                <c:pt idx="7">
                  <c:v>596884</c:v>
                </c:pt>
                <c:pt idx="8">
                  <c:v>810000</c:v>
                </c:pt>
                <c:pt idx="9">
                  <c:v>1399076</c:v>
                </c:pt>
                <c:pt idx="10">
                  <c:v>2179036</c:v>
                </c:pt>
              </c:numCache>
            </c:numRef>
          </c:val>
          <c:extLst>
            <c:ext xmlns:c16="http://schemas.microsoft.com/office/drawing/2014/chart" uri="{C3380CC4-5D6E-409C-BE32-E72D297353CC}">
              <c16:uniqueId val="{00000003-1D8E-4DAB-A2E0-015180D8BF95}"/>
            </c:ext>
          </c:extLst>
        </c:ser>
        <c:dLbls>
          <c:showLegendKey val="0"/>
          <c:showVal val="0"/>
          <c:showCatName val="0"/>
          <c:showSerName val="0"/>
          <c:showPercent val="0"/>
          <c:showBubbleSize val="0"/>
        </c:dLbls>
        <c:gapWidth val="0"/>
        <c:axId val="937176944"/>
        <c:axId val="937177272"/>
      </c:barChart>
      <c:catAx>
        <c:axId val="393783184"/>
        <c:scaling>
          <c:orientation val="minMax"/>
        </c:scaling>
        <c:delete val="0"/>
        <c:axPos val="l"/>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400" b="0" i="0" u="none" strike="noStrike" kern="1200" cap="none" spc="0" normalizeH="0" baseline="0">
                <a:solidFill>
                  <a:schemeClr val="dk1">
                    <a:lumMod val="65000"/>
                    <a:lumOff val="35000"/>
                  </a:schemeClr>
                </a:solidFill>
                <a:latin typeface="+mn-lt"/>
                <a:ea typeface="+mn-ea"/>
                <a:cs typeface="+mn-cs"/>
              </a:defRPr>
            </a:pPr>
            <a:endParaRPr lang="en-US"/>
          </a:p>
        </c:txPr>
        <c:crossAx val="393792696"/>
        <c:crosses val="autoZero"/>
        <c:auto val="1"/>
        <c:lblAlgn val="ctr"/>
        <c:lblOffset val="100"/>
        <c:noMultiLvlLbl val="0"/>
      </c:catAx>
      <c:valAx>
        <c:axId val="393792696"/>
        <c:scaling>
          <c:orientation val="minMax"/>
          <c:max val="10"/>
          <c:min val="0"/>
        </c:scaling>
        <c:delete val="0"/>
        <c:axPos val="b"/>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393783184"/>
        <c:crosses val="autoZero"/>
        <c:crossBetween val="between"/>
        <c:majorUnit val="2"/>
      </c:valAx>
      <c:valAx>
        <c:axId val="937177272"/>
        <c:scaling>
          <c:orientation val="minMax"/>
          <c:max val="2500000"/>
          <c:min val="0"/>
        </c:scaling>
        <c:delete val="0"/>
        <c:axPos val="t"/>
        <c:numFmt formatCode="General" sourceLinked="1"/>
        <c:majorTickMark val="out"/>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crossAx val="937176944"/>
        <c:crosses val="max"/>
        <c:crossBetween val="between"/>
        <c:majorUnit val="1000000"/>
      </c:valAx>
      <c:catAx>
        <c:axId val="937176944"/>
        <c:scaling>
          <c:orientation val="minMax"/>
        </c:scaling>
        <c:delete val="1"/>
        <c:axPos val="l"/>
        <c:numFmt formatCode="General" sourceLinked="1"/>
        <c:majorTickMark val="out"/>
        <c:minorTickMark val="none"/>
        <c:tickLblPos val="nextTo"/>
        <c:crossAx val="937177272"/>
        <c:crosses val="autoZero"/>
        <c:auto val="1"/>
        <c:lblAlgn val="ctr"/>
        <c:lblOffset val="100"/>
        <c:noMultiLvlLbl val="0"/>
      </c:catAx>
      <c:spPr>
        <a:noFill/>
        <a:ln>
          <a:noFill/>
        </a:ln>
        <a:effectLst/>
      </c:spPr>
    </c:plotArea>
    <c:plotVisOnly val="1"/>
    <c:dispBlanksAs val="gap"/>
    <c:showDLblsOverMax val="0"/>
  </c:chart>
  <c:spPr>
    <a:solidFill>
      <a:schemeClr val="lt1"/>
    </a:solidFill>
    <a:ln w="9525" cap="flat" cmpd="sng" algn="ctr">
      <a:solidFill>
        <a:sysClr val="windowText" lastClr="000000"/>
      </a:solid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Sheet2!$M$2</c:f>
              <c:strCache>
                <c:ptCount val="1"/>
                <c:pt idx="0">
                  <c:v>HL</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4D4A-4521-9DB3-4FBC0B92D29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4D4A-4521-9DB3-4FBC0B92D29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4D4A-4521-9DB3-4FBC0B92D296}"/>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4D4A-4521-9DB3-4FBC0B92D29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4D4A-4521-9DB3-4FBC0B92D296}"/>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4D4A-4521-9DB3-4FBC0B92D296}"/>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4D4A-4521-9DB3-4FBC0B92D296}"/>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4D4A-4521-9DB3-4FBC0B92D296}"/>
              </c:ext>
            </c:extLst>
          </c:dPt>
          <c:dLbls>
            <c:dLbl>
              <c:idx val="0"/>
              <c:layout>
                <c:manualLayout>
                  <c:x val="-0.39002932551319647"/>
                  <c:y val="4.287244962374643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20039100684262"/>
                      <c:h val="9.2633072820374793E-2"/>
                    </c:manualLayout>
                  </c15:layout>
                </c:ext>
                <c:ext xmlns:c16="http://schemas.microsoft.com/office/drawing/2014/chart" uri="{C3380CC4-5D6E-409C-BE32-E72D297353CC}">
                  <c16:uniqueId val="{00000001-4D4A-4521-9DB3-4FBC0B92D296}"/>
                </c:ext>
              </c:extLst>
            </c:dLbl>
            <c:dLbl>
              <c:idx val="1"/>
              <c:layout>
                <c:manualLayout>
                  <c:x val="-0.25610948191593358"/>
                  <c:y val="0"/>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4D4A-4521-9DB3-4FBC0B92D296}"/>
                </c:ext>
              </c:extLst>
            </c:dLbl>
            <c:dLbl>
              <c:idx val="2"/>
              <c:layout>
                <c:manualLayout>
                  <c:x val="-5.0830889540567033E-2"/>
                  <c:y val="-8.574489924749286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4D4A-4521-9DB3-4FBC0B92D296}"/>
                </c:ext>
              </c:extLst>
            </c:dLbl>
            <c:dLbl>
              <c:idx val="3"/>
              <c:layout>
                <c:manualLayout>
                  <c:x val="7.2336265884652834E-2"/>
                  <c:y val="-1.714897984949857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4D4A-4521-9DB3-4FBC0B92D296}"/>
                </c:ext>
              </c:extLst>
            </c:dLbl>
            <c:dLbl>
              <c:idx val="4"/>
              <c:layout>
                <c:manualLayout>
                  <c:x val="3.3235581622678256E-2"/>
                  <c:y val="3.143979639074738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4D4A-4521-9DB3-4FBC0B92D296}"/>
                </c:ext>
              </c:extLst>
            </c:dLbl>
            <c:dLbl>
              <c:idx val="5"/>
              <c:layout>
                <c:manualLayout>
                  <c:x val="1.9550342130985857E-3"/>
                  <c:y val="-6.002142947324505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4D4A-4521-9DB3-4FBC0B92D296}"/>
                </c:ext>
              </c:extLst>
            </c:dLbl>
            <c:dLbl>
              <c:idx val="6"/>
              <c:layout>
                <c:manualLayout>
                  <c:x val="0.14662756598240456"/>
                  <c:y val="-0.1400500021042383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4D4A-4521-9DB3-4FBC0B92D296}"/>
                </c:ext>
              </c:extLst>
            </c:dLbl>
            <c:dLbl>
              <c:idx val="7"/>
              <c:layout>
                <c:manualLayout>
                  <c:x val="1.5640273704789834E-2"/>
                  <c:y val="-0.15148265533723745"/>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4D4A-4521-9DB3-4FBC0B92D296}"/>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Sheet2!$J$5:$J$12</c:f>
              <c:strCache>
                <c:ptCount val="8"/>
                <c:pt idx="0">
                  <c:v>Other Accident Cause</c:v>
                </c:pt>
                <c:pt idx="1">
                  <c:v>Other Outside Force Damage</c:v>
                </c:pt>
                <c:pt idx="2">
                  <c:v>Excavation Damage</c:v>
                </c:pt>
                <c:pt idx="3">
                  <c:v>Natural Force Damage</c:v>
                </c:pt>
                <c:pt idx="4">
                  <c:v>Material Failure of Pipe or Weld</c:v>
                </c:pt>
                <c:pt idx="5">
                  <c:v>Incorrect Operation</c:v>
                </c:pt>
                <c:pt idx="6">
                  <c:v>Corrosion Failure</c:v>
                </c:pt>
                <c:pt idx="7">
                  <c:v>Equipment Failure</c:v>
                </c:pt>
              </c:strCache>
            </c:strRef>
          </c:cat>
          <c:val>
            <c:numRef>
              <c:f>Sheet2!$M$5:$M$12</c:f>
              <c:numCache>
                <c:formatCode>General</c:formatCode>
                <c:ptCount val="8"/>
                <c:pt idx="0">
                  <c:v>33</c:v>
                </c:pt>
                <c:pt idx="1">
                  <c:v>46</c:v>
                </c:pt>
                <c:pt idx="2">
                  <c:v>62</c:v>
                </c:pt>
                <c:pt idx="3">
                  <c:v>94</c:v>
                </c:pt>
                <c:pt idx="4">
                  <c:v>122</c:v>
                </c:pt>
                <c:pt idx="5">
                  <c:v>321</c:v>
                </c:pt>
                <c:pt idx="6">
                  <c:v>433</c:v>
                </c:pt>
                <c:pt idx="7">
                  <c:v>966</c:v>
                </c:pt>
              </c:numCache>
            </c:numRef>
          </c:val>
          <c:extLst>
            <c:ext xmlns:c16="http://schemas.microsoft.com/office/drawing/2014/chart" uri="{C3380CC4-5D6E-409C-BE32-E72D297353CC}">
              <c16:uniqueId val="{00000010-4D4A-4521-9DB3-4FBC0B92D296}"/>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4767358625627"/>
          <c:y val="9.3939726061925827E-2"/>
          <c:w val="0.58678535417676891"/>
          <c:h val="0.8578511608081445"/>
        </c:manualLayout>
      </c:layout>
      <c:pieChart>
        <c:varyColors val="1"/>
        <c:ser>
          <c:idx val="0"/>
          <c:order val="0"/>
          <c:tx>
            <c:strRef>
              <c:f>Sheet2!$V$2</c:f>
              <c:strCache>
                <c:ptCount val="1"/>
                <c:pt idx="0">
                  <c:v>GT</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71A-4A13-A9F2-D5B1C7E9961A}"/>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71A-4A13-A9F2-D5B1C7E9961A}"/>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71A-4A13-A9F2-D5B1C7E9961A}"/>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71A-4A13-A9F2-D5B1C7E9961A}"/>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D71A-4A13-A9F2-D5B1C7E9961A}"/>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D71A-4A13-A9F2-D5B1C7E9961A}"/>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D71A-4A13-A9F2-D5B1C7E9961A}"/>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D71A-4A13-A9F2-D5B1C7E9961A}"/>
              </c:ext>
            </c:extLst>
          </c:dPt>
          <c:dLbls>
            <c:dLbl>
              <c:idx val="0"/>
              <c:layout>
                <c:manualLayout>
                  <c:x val="-0.39002932551319647"/>
                  <c:y val="4.287244962374643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20039100684262"/>
                      <c:h val="9.2633072820374793E-2"/>
                    </c:manualLayout>
                  </c15:layout>
                </c:ext>
                <c:ext xmlns:c16="http://schemas.microsoft.com/office/drawing/2014/chart" uri="{C3380CC4-5D6E-409C-BE32-E72D297353CC}">
                  <c16:uniqueId val="{00000001-D71A-4A13-A9F2-D5B1C7E9961A}"/>
                </c:ext>
              </c:extLst>
            </c:dLbl>
            <c:dLbl>
              <c:idx val="1"/>
              <c:layout>
                <c:manualLayout>
                  <c:x val="4.1055718475073173E-2"/>
                  <c:y val="2.858163308249762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001947337228009"/>
                      <c:h val="0.11322625198242882"/>
                    </c:manualLayout>
                  </c15:layout>
                </c:ext>
                <c:ext xmlns:c16="http://schemas.microsoft.com/office/drawing/2014/chart" uri="{C3380CC4-5D6E-409C-BE32-E72D297353CC}">
                  <c16:uniqueId val="{00000003-D71A-4A13-A9F2-D5B1C7E9961A}"/>
                </c:ext>
              </c:extLst>
            </c:dLbl>
            <c:dLbl>
              <c:idx val="2"/>
              <c:layout>
                <c:manualLayout>
                  <c:x val="5.8651026392961877E-3"/>
                  <c:y val="-5.716326616499524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71A-4A13-A9F2-D5B1C7E9961A}"/>
                </c:ext>
              </c:extLst>
            </c:dLbl>
            <c:dLbl>
              <c:idx val="3"/>
              <c:layout>
                <c:manualLayout>
                  <c:x val="7.2336265884652834E-2"/>
                  <c:y val="-1.714897984949857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71A-4A13-A9F2-D5B1C7E9961A}"/>
                </c:ext>
              </c:extLst>
            </c:dLbl>
            <c:dLbl>
              <c:idx val="4"/>
              <c:layout>
                <c:manualLayout>
                  <c:x val="3.3235581622678256E-2"/>
                  <c:y val="3.143979639074738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71A-4A13-A9F2-D5B1C7E9961A}"/>
                </c:ext>
              </c:extLst>
            </c:dLbl>
            <c:dLbl>
              <c:idx val="5"/>
              <c:layout>
                <c:manualLayout>
                  <c:x val="7.8201368523949169E-2"/>
                  <c:y val="-8.57448992474929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D71A-4A13-A9F2-D5B1C7E9961A}"/>
                </c:ext>
              </c:extLst>
            </c:dLbl>
            <c:dLbl>
              <c:idx val="6"/>
              <c:layout>
                <c:manualLayout>
                  <c:x val="-0.16617790811339195"/>
                  <c:y val="-3.143979639074738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D71A-4A13-A9F2-D5B1C7E9961A}"/>
                </c:ext>
              </c:extLst>
            </c:dLbl>
            <c:dLbl>
              <c:idx val="7"/>
              <c:layout>
                <c:manualLayout>
                  <c:x val="4.3010752688172046E-2"/>
                  <c:y val="-0.128617348871239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D71A-4A13-A9F2-D5B1C7E9961A}"/>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Sheet2!$U$3:$U$10</c:f>
              <c:strCache>
                <c:ptCount val="8"/>
                <c:pt idx="0">
                  <c:v>Other Incident Cause</c:v>
                </c:pt>
                <c:pt idx="1">
                  <c:v>Other Outside Force Damage</c:v>
                </c:pt>
                <c:pt idx="2">
                  <c:v>Natural Force Damage</c:v>
                </c:pt>
                <c:pt idx="3">
                  <c:v>Incorrect Operation</c:v>
                </c:pt>
                <c:pt idx="4">
                  <c:v>Excavation Damage</c:v>
                </c:pt>
                <c:pt idx="5">
                  <c:v>Material Failure of Pipe or Weld</c:v>
                </c:pt>
                <c:pt idx="6">
                  <c:v>Corrosion Failure</c:v>
                </c:pt>
                <c:pt idx="7">
                  <c:v>Equipment Failure</c:v>
                </c:pt>
              </c:strCache>
            </c:strRef>
          </c:cat>
          <c:val>
            <c:numRef>
              <c:f>Sheet2!$V$3:$V$10</c:f>
              <c:numCache>
                <c:formatCode>General</c:formatCode>
                <c:ptCount val="8"/>
                <c:pt idx="0">
                  <c:v>24</c:v>
                </c:pt>
                <c:pt idx="1">
                  <c:v>41</c:v>
                </c:pt>
                <c:pt idx="2">
                  <c:v>60</c:v>
                </c:pt>
                <c:pt idx="3">
                  <c:v>61</c:v>
                </c:pt>
                <c:pt idx="4">
                  <c:v>71</c:v>
                </c:pt>
                <c:pt idx="5">
                  <c:v>73</c:v>
                </c:pt>
                <c:pt idx="6">
                  <c:v>137</c:v>
                </c:pt>
                <c:pt idx="7">
                  <c:v>288</c:v>
                </c:pt>
              </c:numCache>
            </c:numRef>
          </c:val>
          <c:extLst>
            <c:ext xmlns:c16="http://schemas.microsoft.com/office/drawing/2014/chart" uri="{C3380CC4-5D6E-409C-BE32-E72D297353CC}">
              <c16:uniqueId val="{00000010-D71A-4A13-A9F2-D5B1C7E9961A}"/>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24767358625627"/>
          <c:y val="9.3939726061925827E-2"/>
          <c:w val="0.58678535417676891"/>
          <c:h val="0.8578511608081445"/>
        </c:manualLayout>
      </c:layout>
      <c:pieChart>
        <c:varyColors val="1"/>
        <c:ser>
          <c:idx val="0"/>
          <c:order val="0"/>
          <c:tx>
            <c:strRef>
              <c:f>Sheet2!$Z$2</c:f>
              <c:strCache>
                <c:ptCount val="1"/>
                <c:pt idx="0">
                  <c:v>GD</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1314-44D1-9FA1-7DE7158265D8}"/>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1314-44D1-9FA1-7DE7158265D8}"/>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1314-44D1-9FA1-7DE7158265D8}"/>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1314-44D1-9FA1-7DE7158265D8}"/>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1314-44D1-9FA1-7DE7158265D8}"/>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1314-44D1-9FA1-7DE7158265D8}"/>
              </c:ext>
            </c:extLst>
          </c:dPt>
          <c:dPt>
            <c:idx val="6"/>
            <c:bubble3D val="0"/>
            <c:spPr>
              <a:solidFill>
                <a:schemeClr val="accent1">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D-1314-44D1-9FA1-7DE7158265D8}"/>
              </c:ext>
            </c:extLst>
          </c:dPt>
          <c:dPt>
            <c:idx val="7"/>
            <c:bubble3D val="0"/>
            <c:spPr>
              <a:solidFill>
                <a:schemeClr val="accent2">
                  <a:lumMod val="60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F-1314-44D1-9FA1-7DE7158265D8}"/>
              </c:ext>
            </c:extLst>
          </c:dPt>
          <c:dLbls>
            <c:dLbl>
              <c:idx val="0"/>
              <c:layout>
                <c:manualLayout>
                  <c:x val="-0.39002932551319647"/>
                  <c:y val="4.2872449623746435E-3"/>
                </c:manualLayout>
              </c:layout>
              <c:spPr>
                <a:noFill/>
                <a:ln>
                  <a:noFill/>
                </a:ln>
                <a:effectLst/>
              </c:spPr>
              <c:txPr>
                <a:bodyPr rot="0" spcFirstLastPara="1" vertOverflow="ellipsis" vert="horz" wrap="square" lIns="38100" tIns="19050" rIns="38100" bIns="19050" anchor="ctr" anchorCtr="1">
                  <a:noAutofit/>
                </a:bodyPr>
                <a:lstStyle/>
                <a:p>
                  <a:pPr>
                    <a:defRPr sz="10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120039100684262"/>
                      <c:h val="9.2633072820374793E-2"/>
                    </c:manualLayout>
                  </c15:layout>
                </c:ext>
                <c:ext xmlns:c16="http://schemas.microsoft.com/office/drawing/2014/chart" uri="{C3380CC4-5D6E-409C-BE32-E72D297353CC}">
                  <c16:uniqueId val="{00000001-1314-44D1-9FA1-7DE7158265D8}"/>
                </c:ext>
              </c:extLst>
            </c:dLbl>
            <c:dLbl>
              <c:idx val="1"/>
              <c:layout>
                <c:manualLayout>
                  <c:x val="-5.8651026392962597E-3"/>
                  <c:y val="2.858163308249762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5001947337228009"/>
                      <c:h val="0.11322625198242882"/>
                    </c:manualLayout>
                  </c15:layout>
                </c:ext>
                <c:ext xmlns:c16="http://schemas.microsoft.com/office/drawing/2014/chart" uri="{C3380CC4-5D6E-409C-BE32-E72D297353CC}">
                  <c16:uniqueId val="{00000003-1314-44D1-9FA1-7DE7158265D8}"/>
                </c:ext>
              </c:extLst>
            </c:dLbl>
            <c:dLbl>
              <c:idx val="2"/>
              <c:layout>
                <c:manualLayout>
                  <c:x val="0.12903225806451613"/>
                  <c:y val="2.858163308249759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314-44D1-9FA1-7DE7158265D8}"/>
                </c:ext>
              </c:extLst>
            </c:dLbl>
            <c:dLbl>
              <c:idx val="3"/>
              <c:layout>
                <c:manualLayout>
                  <c:x val="7.2336265884652834E-2"/>
                  <c:y val="-1.714897984949857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314-44D1-9FA1-7DE7158265D8}"/>
                </c:ext>
              </c:extLst>
            </c:dLbl>
            <c:dLbl>
              <c:idx val="4"/>
              <c:layout>
                <c:manualLayout>
                  <c:x val="3.3235581622678256E-2"/>
                  <c:y val="3.143979639074738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314-44D1-9FA1-7DE7158265D8}"/>
                </c:ext>
              </c:extLst>
            </c:dLbl>
            <c:dLbl>
              <c:idx val="5"/>
              <c:layout>
                <c:manualLayout>
                  <c:x val="7.8201368523949169E-2"/>
                  <c:y val="-8.574489924749297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1314-44D1-9FA1-7DE7158265D8}"/>
                </c:ext>
              </c:extLst>
            </c:dLbl>
            <c:dLbl>
              <c:idx val="6"/>
              <c:layout>
                <c:manualLayout>
                  <c:x val="0.28965509809807499"/>
                  <c:y val="-1.4290816541248811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3925708699902248"/>
                      <c:h val="0.11322625198242882"/>
                    </c:manualLayout>
                  </c15:layout>
                </c:ext>
                <c:ext xmlns:c16="http://schemas.microsoft.com/office/drawing/2014/chart" uri="{C3380CC4-5D6E-409C-BE32-E72D297353CC}">
                  <c16:uniqueId val="{0000000D-1314-44D1-9FA1-7DE7158265D8}"/>
                </c:ext>
              </c:extLst>
            </c:dLbl>
            <c:dLbl>
              <c:idx val="7"/>
              <c:layout>
                <c:manualLayout>
                  <c:x val="4.3010752688172046E-2"/>
                  <c:y val="-0.128617348871239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314-44D1-9FA1-7DE7158265D8}"/>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Sheet2!$Y$3:$Y$10</c:f>
              <c:strCache>
                <c:ptCount val="8"/>
                <c:pt idx="0">
                  <c:v>Equipment Failure</c:v>
                </c:pt>
                <c:pt idx="1">
                  <c:v>Corrosion Failure</c:v>
                </c:pt>
                <c:pt idx="2">
                  <c:v>Pipe, Weld, or Joint Failure</c:v>
                </c:pt>
                <c:pt idx="3">
                  <c:v>Natural Force Damage</c:v>
                </c:pt>
                <c:pt idx="4">
                  <c:v>Incorrect Operation</c:v>
                </c:pt>
                <c:pt idx="5">
                  <c:v>Other Incident Cause</c:v>
                </c:pt>
                <c:pt idx="6">
                  <c:v>Other Outside Force Damage</c:v>
                </c:pt>
                <c:pt idx="7">
                  <c:v>Excavation Damage</c:v>
                </c:pt>
              </c:strCache>
            </c:strRef>
          </c:cat>
          <c:val>
            <c:numRef>
              <c:f>Sheet2!$Z$3:$Z$10</c:f>
              <c:numCache>
                <c:formatCode>General</c:formatCode>
                <c:ptCount val="8"/>
                <c:pt idx="0">
                  <c:v>15</c:v>
                </c:pt>
                <c:pt idx="1">
                  <c:v>17</c:v>
                </c:pt>
                <c:pt idx="2">
                  <c:v>40</c:v>
                </c:pt>
                <c:pt idx="3">
                  <c:v>43</c:v>
                </c:pt>
                <c:pt idx="4">
                  <c:v>51</c:v>
                </c:pt>
                <c:pt idx="5">
                  <c:v>67</c:v>
                </c:pt>
                <c:pt idx="6">
                  <c:v>173</c:v>
                </c:pt>
                <c:pt idx="7">
                  <c:v>241</c:v>
                </c:pt>
              </c:numCache>
            </c:numRef>
          </c:val>
          <c:extLst>
            <c:ext xmlns:c16="http://schemas.microsoft.com/office/drawing/2014/chart" uri="{C3380CC4-5D6E-409C-BE32-E72D297353CC}">
              <c16:uniqueId val="{00000010-1314-44D1-9FA1-7DE7158265D8}"/>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6.5229737849033922E-2"/>
          <c:y val="2.2830563704810961E-2"/>
          <c:w val="0.8574926477563799"/>
          <c:h val="0.94111573438914831"/>
        </c:manualLayout>
      </c:layout>
      <c:doughnutChart>
        <c:varyColors val="1"/>
        <c:ser>
          <c:idx val="0"/>
          <c:order val="0"/>
          <c:tx>
            <c:strRef>
              <c:f>'PT - All'!$R$8</c:f>
              <c:strCache>
                <c:ptCount val="1"/>
                <c:pt idx="0">
                  <c:v>HL</c:v>
                </c:pt>
              </c:strCache>
            </c:strRef>
          </c:tx>
          <c:dPt>
            <c:idx val="0"/>
            <c:bubble3D val="0"/>
            <c:spPr>
              <a:solidFill>
                <a:schemeClr val="accent2">
                  <a:shade val="76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3A-4AE8-8896-B8FCBD44CE88}"/>
              </c:ext>
            </c:extLst>
          </c:dPt>
          <c:dPt>
            <c:idx val="1"/>
            <c:bubble3D val="0"/>
            <c:spPr>
              <a:solidFill>
                <a:schemeClr val="accent2">
                  <a:tint val="77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3A-4AE8-8896-B8FCBD44CE8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'PT - All'!$S$2:$T$2</c:f>
              <c:strCache>
                <c:ptCount val="2"/>
                <c:pt idx="0">
                  <c:v>OPS</c:v>
                </c:pt>
                <c:pt idx="1">
                  <c:v>State</c:v>
                </c:pt>
              </c:strCache>
            </c:strRef>
          </c:cat>
          <c:val>
            <c:numRef>
              <c:f>'PT - All'!$S$8:$T$8</c:f>
              <c:numCache>
                <c:formatCode>_(* #,##0_);_(* \(#,##0\);_(* "-"??_);_(@_)</c:formatCode>
                <c:ptCount val="2"/>
                <c:pt idx="0">
                  <c:v>1291</c:v>
                </c:pt>
                <c:pt idx="1">
                  <c:v>685</c:v>
                </c:pt>
              </c:numCache>
            </c:numRef>
          </c:val>
          <c:extLst>
            <c:ext xmlns:c16="http://schemas.microsoft.com/office/drawing/2014/chart" uri="{C3380CC4-5D6E-409C-BE32-E72D297353CC}">
              <c16:uniqueId val="{00000004-763A-4AE8-8896-B8FCBD44CE88}"/>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'PT - All'!$K$30</c:f>
              <c:strCache>
                <c:ptCount val="1"/>
                <c:pt idx="0">
                  <c:v>HL</c:v>
                </c:pt>
              </c:strCache>
            </c:strRef>
          </c:tx>
          <c:spPr>
            <a:solidFill>
              <a:schemeClr val="accent1"/>
            </a:solidFill>
            <a:ln>
              <a:noFill/>
            </a:ln>
            <a:effectLst/>
          </c:spPr>
          <c:invertIfNegative val="0"/>
          <c:cat>
            <c:strRef>
              <c:f>'PT - All'!$J$31:$J$40</c:f>
              <c:strCache>
                <c:ptCount val="10"/>
                <c:pt idx="0">
                  <c:v>Other Incident Cause</c:v>
                </c:pt>
                <c:pt idx="1">
                  <c:v>Pipe, Weld, or Joint Failure</c:v>
                </c:pt>
                <c:pt idx="2">
                  <c:v>Other Accident Cause</c:v>
                </c:pt>
                <c:pt idx="3">
                  <c:v>Other Outside Force Damage</c:v>
                </c:pt>
                <c:pt idx="4">
                  <c:v>Excavation Damage</c:v>
                </c:pt>
                <c:pt idx="5">
                  <c:v>Natural Force Damage</c:v>
                </c:pt>
                <c:pt idx="6">
                  <c:v>Material Failure of Pipe or Weld</c:v>
                </c:pt>
                <c:pt idx="7">
                  <c:v>Incorrect Operation</c:v>
                </c:pt>
                <c:pt idx="8">
                  <c:v>Corrosion Failure</c:v>
                </c:pt>
                <c:pt idx="9">
                  <c:v>Equipment Failure</c:v>
                </c:pt>
              </c:strCache>
            </c:strRef>
          </c:cat>
          <c:val>
            <c:numRef>
              <c:f>'PT - All'!$K$31:$K$40</c:f>
              <c:numCache>
                <c:formatCode>General</c:formatCode>
                <c:ptCount val="10"/>
                <c:pt idx="0">
                  <c:v>0</c:v>
                </c:pt>
                <c:pt idx="1">
                  <c:v>0</c:v>
                </c:pt>
                <c:pt idx="2">
                  <c:v>19</c:v>
                </c:pt>
                <c:pt idx="3">
                  <c:v>43</c:v>
                </c:pt>
                <c:pt idx="4">
                  <c:v>61</c:v>
                </c:pt>
                <c:pt idx="5">
                  <c:v>88</c:v>
                </c:pt>
                <c:pt idx="6">
                  <c:v>119</c:v>
                </c:pt>
                <c:pt idx="7">
                  <c:v>297</c:v>
                </c:pt>
                <c:pt idx="8">
                  <c:v>421</c:v>
                </c:pt>
                <c:pt idx="9">
                  <c:v>929</c:v>
                </c:pt>
              </c:numCache>
            </c:numRef>
          </c:val>
          <c:extLst>
            <c:ext xmlns:c16="http://schemas.microsoft.com/office/drawing/2014/chart" uri="{C3380CC4-5D6E-409C-BE32-E72D297353CC}">
              <c16:uniqueId val="{00000000-BCE5-4229-A7C4-BC5754F2C810}"/>
            </c:ext>
          </c:extLst>
        </c:ser>
        <c:ser>
          <c:idx val="1"/>
          <c:order val="1"/>
          <c:tx>
            <c:strRef>
              <c:f>'PT - All'!$L$30</c:f>
              <c:strCache>
                <c:ptCount val="1"/>
                <c:pt idx="0">
                  <c:v>GT</c:v>
                </c:pt>
              </c:strCache>
            </c:strRef>
          </c:tx>
          <c:spPr>
            <a:solidFill>
              <a:schemeClr val="accent2"/>
            </a:solidFill>
            <a:ln>
              <a:noFill/>
            </a:ln>
            <a:effectLst/>
          </c:spPr>
          <c:invertIfNegative val="0"/>
          <c:cat>
            <c:strRef>
              <c:f>'PT - All'!$J$31:$J$40</c:f>
              <c:strCache>
                <c:ptCount val="10"/>
                <c:pt idx="0">
                  <c:v>Other Incident Cause</c:v>
                </c:pt>
                <c:pt idx="1">
                  <c:v>Pipe, Weld, or Joint Failure</c:v>
                </c:pt>
                <c:pt idx="2">
                  <c:v>Other Accident Cause</c:v>
                </c:pt>
                <c:pt idx="3">
                  <c:v>Other Outside Force Damage</c:v>
                </c:pt>
                <c:pt idx="4">
                  <c:v>Excavation Damage</c:v>
                </c:pt>
                <c:pt idx="5">
                  <c:v>Natural Force Damage</c:v>
                </c:pt>
                <c:pt idx="6">
                  <c:v>Material Failure of Pipe or Weld</c:v>
                </c:pt>
                <c:pt idx="7">
                  <c:v>Incorrect Operation</c:v>
                </c:pt>
                <c:pt idx="8">
                  <c:v>Corrosion Failure</c:v>
                </c:pt>
                <c:pt idx="9">
                  <c:v>Equipment Failure</c:v>
                </c:pt>
              </c:strCache>
            </c:strRef>
          </c:cat>
          <c:val>
            <c:numRef>
              <c:f>'PT - All'!$L$31:$L$40</c:f>
              <c:numCache>
                <c:formatCode>General</c:formatCode>
                <c:ptCount val="10"/>
                <c:pt idx="0">
                  <c:v>16</c:v>
                </c:pt>
                <c:pt idx="1">
                  <c:v>0</c:v>
                </c:pt>
                <c:pt idx="2">
                  <c:v>0</c:v>
                </c:pt>
                <c:pt idx="3">
                  <c:v>41</c:v>
                </c:pt>
                <c:pt idx="4">
                  <c:v>66</c:v>
                </c:pt>
                <c:pt idx="5">
                  <c:v>54</c:v>
                </c:pt>
                <c:pt idx="6">
                  <c:v>69</c:v>
                </c:pt>
                <c:pt idx="7">
                  <c:v>57</c:v>
                </c:pt>
                <c:pt idx="8">
                  <c:v>125</c:v>
                </c:pt>
                <c:pt idx="9">
                  <c:v>278</c:v>
                </c:pt>
              </c:numCache>
            </c:numRef>
          </c:val>
          <c:extLst>
            <c:ext xmlns:c16="http://schemas.microsoft.com/office/drawing/2014/chart" uri="{C3380CC4-5D6E-409C-BE32-E72D297353CC}">
              <c16:uniqueId val="{00000001-BCE5-4229-A7C4-BC5754F2C810}"/>
            </c:ext>
          </c:extLst>
        </c:ser>
        <c:ser>
          <c:idx val="2"/>
          <c:order val="2"/>
          <c:tx>
            <c:strRef>
              <c:f>'PT - All'!$M$30</c:f>
              <c:strCache>
                <c:ptCount val="1"/>
                <c:pt idx="0">
                  <c:v>GD</c:v>
                </c:pt>
              </c:strCache>
            </c:strRef>
          </c:tx>
          <c:spPr>
            <a:solidFill>
              <a:schemeClr val="accent3"/>
            </a:solidFill>
            <a:ln>
              <a:noFill/>
            </a:ln>
            <a:effectLst/>
          </c:spPr>
          <c:invertIfNegative val="0"/>
          <c:cat>
            <c:strRef>
              <c:f>'PT - All'!$J$31:$J$40</c:f>
              <c:strCache>
                <c:ptCount val="10"/>
                <c:pt idx="0">
                  <c:v>Other Incident Cause</c:v>
                </c:pt>
                <c:pt idx="1">
                  <c:v>Pipe, Weld, or Joint Failure</c:v>
                </c:pt>
                <c:pt idx="2">
                  <c:v>Other Accident Cause</c:v>
                </c:pt>
                <c:pt idx="3">
                  <c:v>Other Outside Force Damage</c:v>
                </c:pt>
                <c:pt idx="4">
                  <c:v>Excavation Damage</c:v>
                </c:pt>
                <c:pt idx="5">
                  <c:v>Natural Force Damage</c:v>
                </c:pt>
                <c:pt idx="6">
                  <c:v>Material Failure of Pipe or Weld</c:v>
                </c:pt>
                <c:pt idx="7">
                  <c:v>Incorrect Operation</c:v>
                </c:pt>
                <c:pt idx="8">
                  <c:v>Corrosion Failure</c:v>
                </c:pt>
                <c:pt idx="9">
                  <c:v>Equipment Failure</c:v>
                </c:pt>
              </c:strCache>
            </c:strRef>
          </c:cat>
          <c:val>
            <c:numRef>
              <c:f>'PT - All'!$M$31:$M$40</c:f>
              <c:numCache>
                <c:formatCode>General</c:formatCode>
                <c:ptCount val="10"/>
                <c:pt idx="0">
                  <c:v>35</c:v>
                </c:pt>
                <c:pt idx="1">
                  <c:v>41</c:v>
                </c:pt>
                <c:pt idx="2">
                  <c:v>0</c:v>
                </c:pt>
                <c:pt idx="3">
                  <c:v>144</c:v>
                </c:pt>
                <c:pt idx="4">
                  <c:v>219</c:v>
                </c:pt>
                <c:pt idx="5">
                  <c:v>38</c:v>
                </c:pt>
                <c:pt idx="7">
                  <c:v>42</c:v>
                </c:pt>
                <c:pt idx="8">
                  <c:v>14</c:v>
                </c:pt>
                <c:pt idx="9">
                  <c:v>12</c:v>
                </c:pt>
              </c:numCache>
            </c:numRef>
          </c:val>
          <c:extLst>
            <c:ext xmlns:c16="http://schemas.microsoft.com/office/drawing/2014/chart" uri="{C3380CC4-5D6E-409C-BE32-E72D297353CC}">
              <c16:uniqueId val="{00000002-BCE5-4229-A7C4-BC5754F2C810}"/>
            </c:ext>
          </c:extLst>
        </c:ser>
        <c:dLbls>
          <c:showLegendKey val="0"/>
          <c:showVal val="0"/>
          <c:showCatName val="0"/>
          <c:showSerName val="0"/>
          <c:showPercent val="0"/>
          <c:showBubbleSize val="0"/>
        </c:dLbls>
        <c:gapWidth val="150"/>
        <c:overlap val="100"/>
        <c:axId val="871040192"/>
        <c:axId val="871040552"/>
      </c:barChart>
      <c:catAx>
        <c:axId val="871040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1040552"/>
        <c:crosses val="autoZero"/>
        <c:auto val="1"/>
        <c:lblAlgn val="ctr"/>
        <c:lblOffset val="100"/>
        <c:noMultiLvlLbl val="0"/>
      </c:catAx>
      <c:valAx>
        <c:axId val="871040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1040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'PT - All'!$K$45</c:f>
              <c:strCache>
                <c:ptCount val="1"/>
                <c:pt idx="0">
                  <c:v>RR HL</c:v>
                </c:pt>
              </c:strCache>
            </c:strRef>
          </c:tx>
          <c:spPr>
            <a:solidFill>
              <a:schemeClr val="accent1"/>
            </a:solidFill>
            <a:ln>
              <a:noFill/>
            </a:ln>
            <a:effectLst/>
          </c:spPr>
          <c:invertIfNegative val="0"/>
          <c:cat>
            <c:strRef>
              <c:f>'PT - All'!$J$46:$J$54</c:f>
              <c:strCache>
                <c:ptCount val="9"/>
                <c:pt idx="0">
                  <c:v>Other Incident Cause</c:v>
                </c:pt>
                <c:pt idx="1">
                  <c:v>Other Outside Force Damage</c:v>
                </c:pt>
                <c:pt idx="2">
                  <c:v>Other Accident Cause</c:v>
                </c:pt>
                <c:pt idx="3">
                  <c:v>Natural Force Damage</c:v>
                </c:pt>
                <c:pt idx="4">
                  <c:v>Excavation Damage</c:v>
                </c:pt>
                <c:pt idx="5">
                  <c:v>Material Failure of Pipe or Weld</c:v>
                </c:pt>
                <c:pt idx="6">
                  <c:v>Incorrect Operation</c:v>
                </c:pt>
                <c:pt idx="7">
                  <c:v>Corrosion Failure</c:v>
                </c:pt>
                <c:pt idx="8">
                  <c:v>Equipment Failure</c:v>
                </c:pt>
              </c:strCache>
            </c:strRef>
          </c:cat>
          <c:val>
            <c:numRef>
              <c:f>'PT - All'!$K$46:$K$54</c:f>
              <c:numCache>
                <c:formatCode>General</c:formatCode>
                <c:ptCount val="9"/>
                <c:pt idx="0">
                  <c:v>0</c:v>
                </c:pt>
                <c:pt idx="1">
                  <c:v>1</c:v>
                </c:pt>
                <c:pt idx="2">
                  <c:v>4</c:v>
                </c:pt>
                <c:pt idx="3">
                  <c:v>7</c:v>
                </c:pt>
                <c:pt idx="4">
                  <c:v>9</c:v>
                </c:pt>
                <c:pt idx="5">
                  <c:v>10</c:v>
                </c:pt>
                <c:pt idx="6">
                  <c:v>28</c:v>
                </c:pt>
                <c:pt idx="7">
                  <c:v>99</c:v>
                </c:pt>
                <c:pt idx="8">
                  <c:v>138</c:v>
                </c:pt>
              </c:numCache>
            </c:numRef>
          </c:val>
          <c:extLst>
            <c:ext xmlns:c16="http://schemas.microsoft.com/office/drawing/2014/chart" uri="{C3380CC4-5D6E-409C-BE32-E72D297353CC}">
              <c16:uniqueId val="{00000000-657D-4BA9-B35E-CD99ECF1369E}"/>
            </c:ext>
          </c:extLst>
        </c:ser>
        <c:ser>
          <c:idx val="1"/>
          <c:order val="1"/>
          <c:tx>
            <c:strRef>
              <c:f>'PT - All'!$L$45</c:f>
              <c:strCache>
                <c:ptCount val="1"/>
                <c:pt idx="0">
                  <c:v>LNG</c:v>
                </c:pt>
              </c:strCache>
            </c:strRef>
          </c:tx>
          <c:spPr>
            <a:solidFill>
              <a:schemeClr val="accent2"/>
            </a:solidFill>
            <a:ln>
              <a:noFill/>
            </a:ln>
            <a:effectLst/>
          </c:spPr>
          <c:invertIfNegative val="0"/>
          <c:cat>
            <c:strRef>
              <c:f>'PT - All'!$J$46:$J$54</c:f>
              <c:strCache>
                <c:ptCount val="9"/>
                <c:pt idx="0">
                  <c:v>Other Incident Cause</c:v>
                </c:pt>
                <c:pt idx="1">
                  <c:v>Other Outside Force Damage</c:v>
                </c:pt>
                <c:pt idx="2">
                  <c:v>Other Accident Cause</c:v>
                </c:pt>
                <c:pt idx="3">
                  <c:v>Natural Force Damage</c:v>
                </c:pt>
                <c:pt idx="4">
                  <c:v>Excavation Damage</c:v>
                </c:pt>
                <c:pt idx="5">
                  <c:v>Material Failure of Pipe or Weld</c:v>
                </c:pt>
                <c:pt idx="6">
                  <c:v>Incorrect Operation</c:v>
                </c:pt>
                <c:pt idx="7">
                  <c:v>Corrosion Failure</c:v>
                </c:pt>
                <c:pt idx="8">
                  <c:v>Equipment Failure</c:v>
                </c:pt>
              </c:strCache>
            </c:strRef>
          </c:cat>
          <c:val>
            <c:numRef>
              <c:f>'PT - All'!$L$46:$L$54</c:f>
              <c:numCache>
                <c:formatCode>General</c:formatCode>
                <c:ptCount val="9"/>
                <c:pt idx="0">
                  <c:v>3</c:v>
                </c:pt>
                <c:pt idx="1">
                  <c:v>0</c:v>
                </c:pt>
                <c:pt idx="2">
                  <c:v>0</c:v>
                </c:pt>
                <c:pt idx="3">
                  <c:v>1</c:v>
                </c:pt>
                <c:pt idx="4">
                  <c:v>0</c:v>
                </c:pt>
                <c:pt idx="5">
                  <c:v>1</c:v>
                </c:pt>
                <c:pt idx="6">
                  <c:v>9</c:v>
                </c:pt>
                <c:pt idx="7">
                  <c:v>1</c:v>
                </c:pt>
                <c:pt idx="8">
                  <c:v>14</c:v>
                </c:pt>
              </c:numCache>
            </c:numRef>
          </c:val>
          <c:extLst>
            <c:ext xmlns:c16="http://schemas.microsoft.com/office/drawing/2014/chart" uri="{C3380CC4-5D6E-409C-BE32-E72D297353CC}">
              <c16:uniqueId val="{00000001-657D-4BA9-B35E-CD99ECF1369E}"/>
            </c:ext>
          </c:extLst>
        </c:ser>
        <c:ser>
          <c:idx val="2"/>
          <c:order val="2"/>
          <c:tx>
            <c:strRef>
              <c:f>'PT - All'!$M$45</c:f>
              <c:strCache>
                <c:ptCount val="1"/>
                <c:pt idx="0">
                  <c:v>RR GG</c:v>
                </c:pt>
              </c:strCache>
            </c:strRef>
          </c:tx>
          <c:spPr>
            <a:solidFill>
              <a:schemeClr val="accent3"/>
            </a:solidFill>
            <a:ln>
              <a:noFill/>
            </a:ln>
            <a:effectLst/>
          </c:spPr>
          <c:invertIfNegative val="0"/>
          <c:cat>
            <c:strRef>
              <c:f>'PT - All'!$J$46:$J$54</c:f>
              <c:strCache>
                <c:ptCount val="9"/>
                <c:pt idx="0">
                  <c:v>Other Incident Cause</c:v>
                </c:pt>
                <c:pt idx="1">
                  <c:v>Other Outside Force Damage</c:v>
                </c:pt>
                <c:pt idx="2">
                  <c:v>Other Accident Cause</c:v>
                </c:pt>
                <c:pt idx="3">
                  <c:v>Natural Force Damage</c:v>
                </c:pt>
                <c:pt idx="4">
                  <c:v>Excavation Damage</c:v>
                </c:pt>
                <c:pt idx="5">
                  <c:v>Material Failure of Pipe or Weld</c:v>
                </c:pt>
                <c:pt idx="6">
                  <c:v>Incorrect Operation</c:v>
                </c:pt>
                <c:pt idx="7">
                  <c:v>Corrosion Failure</c:v>
                </c:pt>
                <c:pt idx="8">
                  <c:v>Equipment Failure</c:v>
                </c:pt>
              </c:strCache>
            </c:strRef>
          </c:cat>
          <c:val>
            <c:numRef>
              <c:f>'PT - All'!$M$46:$M$54</c:f>
              <c:numCache>
                <c:formatCode>General</c:formatCode>
                <c:ptCount val="9"/>
                <c:pt idx="0">
                  <c:v>0</c:v>
                </c:pt>
                <c:pt idx="1">
                  <c:v>1</c:v>
                </c:pt>
                <c:pt idx="2">
                  <c:v>0</c:v>
                </c:pt>
                <c:pt idx="3">
                  <c:v>2</c:v>
                </c:pt>
                <c:pt idx="4">
                  <c:v>1</c:v>
                </c:pt>
                <c:pt idx="5">
                  <c:v>2</c:v>
                </c:pt>
                <c:pt idx="6">
                  <c:v>4</c:v>
                </c:pt>
                <c:pt idx="7">
                  <c:v>14</c:v>
                </c:pt>
                <c:pt idx="8">
                  <c:v>5</c:v>
                </c:pt>
              </c:numCache>
            </c:numRef>
          </c:val>
          <c:extLst>
            <c:ext xmlns:c16="http://schemas.microsoft.com/office/drawing/2014/chart" uri="{C3380CC4-5D6E-409C-BE32-E72D297353CC}">
              <c16:uniqueId val="{00000002-657D-4BA9-B35E-CD99ECF1369E}"/>
            </c:ext>
          </c:extLst>
        </c:ser>
        <c:dLbls>
          <c:showLegendKey val="0"/>
          <c:showVal val="0"/>
          <c:showCatName val="0"/>
          <c:showSerName val="0"/>
          <c:showPercent val="0"/>
          <c:showBubbleSize val="0"/>
        </c:dLbls>
        <c:gapWidth val="150"/>
        <c:overlap val="100"/>
        <c:axId val="871040192"/>
        <c:axId val="871040552"/>
      </c:barChart>
      <c:catAx>
        <c:axId val="8710401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71040552"/>
        <c:crosses val="autoZero"/>
        <c:auto val="1"/>
        <c:lblAlgn val="ctr"/>
        <c:lblOffset val="100"/>
        <c:noMultiLvlLbl val="0"/>
      </c:catAx>
      <c:valAx>
        <c:axId val="871040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87104019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Sheet2!$E$1</c:f>
              <c:strCache>
                <c:ptCount val="1"/>
                <c:pt idx="0">
                  <c:v>Qty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Sheet2!$D$2:$D$25</c:f>
              <c:strCache>
                <c:ptCount val="24"/>
                <c:pt idx="0">
                  <c:v>Emergency Response - People protection</c:v>
                </c:pt>
                <c:pt idx="1">
                  <c:v>Control Room Operations</c:v>
                </c:pt>
                <c:pt idx="2">
                  <c:v>Leak Detection</c:v>
                </c:pt>
                <c:pt idx="3">
                  <c:v>Training</c:v>
                </c:pt>
                <c:pt idx="4">
                  <c:v>Maps/Records</c:v>
                </c:pt>
                <c:pt idx="5">
                  <c:v>Risk Factor Unknown</c:v>
                </c:pt>
                <c:pt idx="6">
                  <c:v>Software Logic</c:v>
                </c:pt>
                <c:pt idx="7">
                  <c:v>Procedures – Not developed</c:v>
                </c:pt>
                <c:pt idx="8">
                  <c:v>Risk Factor not yet Determined</c:v>
                </c:pt>
                <c:pt idx="9">
                  <c:v>Procedures – Incorrect</c:v>
                </c:pt>
                <c:pt idx="10">
                  <c:v>Communication/Planning/Hazard Assessment</c:v>
                </c:pt>
                <c:pt idx="11">
                  <c:v>Distracted Employee</c:v>
                </c:pt>
                <c:pt idx="12">
                  <c:v>Repair/Maintenance Work</c:v>
                </c:pt>
                <c:pt idx="13">
                  <c:v>Manufacturing defect</c:v>
                </c:pt>
                <c:pt idx="14">
                  <c:v>Cathodic Protection</c:v>
                </c:pt>
                <c:pt idx="15">
                  <c:v>Human Error Other</c:v>
                </c:pt>
                <c:pt idx="16">
                  <c:v>Risk Factor Undefined</c:v>
                </c:pt>
                <c:pt idx="17">
                  <c:v>Design</c:v>
                </c:pt>
                <c:pt idx="18">
                  <c:v>Integrity Assessment Methods</c:v>
                </c:pt>
                <c:pt idx="19">
                  <c:v>Construction Practices</c:v>
                </c:pt>
                <c:pt idx="20">
                  <c:v>Excavation Practices</c:v>
                </c:pt>
                <c:pt idx="21">
                  <c:v>Procedures – Not Followed</c:v>
                </c:pt>
                <c:pt idx="22">
                  <c:v>Preventative Maintenance</c:v>
                </c:pt>
                <c:pt idx="23">
                  <c:v>Integrity Threat Identification</c:v>
                </c:pt>
              </c:strCache>
            </c:strRef>
          </c:cat>
          <c:val>
            <c:numRef>
              <c:f>Sheet2!$E$2:$E$25</c:f>
              <c:numCache>
                <c:formatCode>General</c:formatCode>
                <c:ptCount val="24"/>
                <c:pt idx="0">
                  <c:v>5</c:v>
                </c:pt>
                <c:pt idx="1">
                  <c:v>10</c:v>
                </c:pt>
                <c:pt idx="2">
                  <c:v>12</c:v>
                </c:pt>
                <c:pt idx="3">
                  <c:v>14</c:v>
                </c:pt>
                <c:pt idx="4">
                  <c:v>18</c:v>
                </c:pt>
                <c:pt idx="5">
                  <c:v>28</c:v>
                </c:pt>
                <c:pt idx="6">
                  <c:v>35</c:v>
                </c:pt>
                <c:pt idx="7">
                  <c:v>48</c:v>
                </c:pt>
                <c:pt idx="8">
                  <c:v>49</c:v>
                </c:pt>
                <c:pt idx="9">
                  <c:v>53</c:v>
                </c:pt>
                <c:pt idx="10">
                  <c:v>56</c:v>
                </c:pt>
                <c:pt idx="11">
                  <c:v>56</c:v>
                </c:pt>
                <c:pt idx="12">
                  <c:v>85</c:v>
                </c:pt>
                <c:pt idx="13">
                  <c:v>91</c:v>
                </c:pt>
                <c:pt idx="14">
                  <c:v>111</c:v>
                </c:pt>
                <c:pt idx="15">
                  <c:v>125</c:v>
                </c:pt>
                <c:pt idx="16">
                  <c:v>134</c:v>
                </c:pt>
                <c:pt idx="17">
                  <c:v>184</c:v>
                </c:pt>
                <c:pt idx="18">
                  <c:v>184</c:v>
                </c:pt>
                <c:pt idx="19">
                  <c:v>201</c:v>
                </c:pt>
                <c:pt idx="20">
                  <c:v>255</c:v>
                </c:pt>
                <c:pt idx="21">
                  <c:v>361</c:v>
                </c:pt>
                <c:pt idx="22">
                  <c:v>685</c:v>
                </c:pt>
                <c:pt idx="23">
                  <c:v>779</c:v>
                </c:pt>
              </c:numCache>
            </c:numRef>
          </c:val>
          <c:extLst>
            <c:ext xmlns:c16="http://schemas.microsoft.com/office/drawing/2014/chart" uri="{C3380CC4-5D6E-409C-BE32-E72D297353CC}">
              <c16:uniqueId val="{00000000-9590-4F9B-979C-8420FF75465C}"/>
            </c:ext>
          </c:extLst>
        </c:ser>
        <c:dLbls>
          <c:dLblPos val="outEnd"/>
          <c:showLegendKey val="0"/>
          <c:showVal val="1"/>
          <c:showCatName val="0"/>
          <c:showSerName val="0"/>
          <c:showPercent val="0"/>
          <c:showBubbleSize val="0"/>
        </c:dLbls>
        <c:gapWidth val="115"/>
        <c:overlap val="-20"/>
        <c:axId val="644754360"/>
        <c:axId val="644754720"/>
      </c:barChart>
      <c:catAx>
        <c:axId val="64475436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44754720"/>
        <c:crosses val="autoZero"/>
        <c:auto val="1"/>
        <c:lblAlgn val="ctr"/>
        <c:lblOffset val="100"/>
        <c:noMultiLvlLbl val="0"/>
      </c:catAx>
      <c:valAx>
        <c:axId val="644754720"/>
        <c:scaling>
          <c:orientation val="minMax"/>
        </c:scaling>
        <c:delete val="1"/>
        <c:axPos val="b"/>
        <c:numFmt formatCode="General" sourceLinked="1"/>
        <c:majorTickMark val="none"/>
        <c:minorTickMark val="none"/>
        <c:tickLblPos val="nextTo"/>
        <c:crossAx val="6447543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'PT _ RF'!$G$139</c:f>
              <c:strCache>
                <c:ptCount val="1"/>
                <c:pt idx="0">
                  <c:v>GT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_ RF'!$F$140:$F$175</c:f>
              <c:strCache>
                <c:ptCount val="36"/>
                <c:pt idx="0">
                  <c:v>Previous Mechanical Damage NOT Related to Excavation</c:v>
                </c:pt>
                <c:pt idx="1">
                  <c:v>Tree/Vegetation Roots</c:v>
                </c:pt>
                <c:pt idx="2">
                  <c:v>Electrical Arcing from Other Equipment or Facility</c:v>
                </c:pt>
                <c:pt idx="3">
                  <c:v>Routine or Normal Fishing or Other Maritime Activity NOT Engaged in Excavation</c:v>
                </c:pt>
                <c:pt idx="4">
                  <c:v>High Winds</c:v>
                </c:pt>
                <c:pt idx="5">
                  <c:v>Miscellaneous</c:v>
                </c:pt>
                <c:pt idx="6">
                  <c:v>Pipeline or Equipment Overpressured</c:v>
                </c:pt>
                <c:pt idx="7">
                  <c:v>Wrong Equipment Specified or Installed</c:v>
                </c:pt>
                <c:pt idx="8">
                  <c:v>Excavation Damage by Operator’s Contractor (Second Party)</c:v>
                </c:pt>
                <c:pt idx="9">
                  <c:v>Failure of Equipment Body (except Compressor), Vessel Plate, or other Material</c:v>
                </c:pt>
                <c:pt idx="10">
                  <c:v>Damage by Operator or Operator’s Contractor NOT Related to Excavation and NOT due to Motorized Vehicle/Equipment Damage</c:v>
                </c:pt>
                <c:pt idx="11">
                  <c:v>Nearby Industrial, Man-made, or Other Fire/Explosion as Primary Cause of Incident</c:v>
                </c:pt>
                <c:pt idx="12">
                  <c:v>Other Natural Force Damage</c:v>
                </c:pt>
                <c:pt idx="13">
                  <c:v>Previous Damage due to Excavation Activity</c:v>
                </c:pt>
                <c:pt idx="14">
                  <c:v>Other Outside Force Damage</c:v>
                </c:pt>
                <c:pt idx="15">
                  <c:v>Heavy Rains/Floods</c:v>
                </c:pt>
                <c:pt idx="16">
                  <c:v>Defective or Loose Tubing or Fitting</c:v>
                </c:pt>
                <c:pt idx="17">
                  <c:v>Earth Movement, NOT due to Heavy Rains/Floods</c:v>
                </c:pt>
                <c:pt idx="18">
                  <c:v>Equipment Not Installed Properly</c:v>
                </c:pt>
                <c:pt idx="19">
                  <c:v>Lightning</c:v>
                </c:pt>
                <c:pt idx="20">
                  <c:v>Original Manufacturing-related (NOT girth weld or other welds formed in the field)</c:v>
                </c:pt>
                <c:pt idx="21">
                  <c:v>Unknown</c:v>
                </c:pt>
                <c:pt idx="22">
                  <c:v>Compressor or Compressor-related Equipment</c:v>
                </c:pt>
                <c:pt idx="23">
                  <c:v>Temperature</c:v>
                </c:pt>
                <c:pt idx="24">
                  <c:v>Valve Left or Placed in Wrong Position, but NOT Resulting in an Overpressure</c:v>
                </c:pt>
                <c:pt idx="25">
                  <c:v>Environmental Cracking-related</c:v>
                </c:pt>
                <c:pt idx="26">
                  <c:v>Non-threaded Connection Failure</c:v>
                </c:pt>
                <c:pt idx="27">
                  <c:v>Other Incorrect Operation</c:v>
                </c:pt>
                <c:pt idx="28">
                  <c:v>Damage by Car, Truck, or Other Motorized Vehicle/Equipment NOT Engaged in Excavation</c:v>
                </c:pt>
                <c:pt idx="29">
                  <c:v>Threaded Connection/Coupling Failure</c:v>
                </c:pt>
                <c:pt idx="30">
                  <c:v>Other Equipment Failure</c:v>
                </c:pt>
                <c:pt idx="31">
                  <c:v>Design-, Construction-, Installation-, or Fabrication-related</c:v>
                </c:pt>
                <c:pt idx="32">
                  <c:v>Excavation Damage by Third Party</c:v>
                </c:pt>
                <c:pt idx="33">
                  <c:v>External Corrosion</c:v>
                </c:pt>
                <c:pt idx="34">
                  <c:v>Internal Corrosion</c:v>
                </c:pt>
                <c:pt idx="35">
                  <c:v>Malfunction of Control/Relief Equipment</c:v>
                </c:pt>
              </c:strCache>
            </c:strRef>
          </c:cat>
          <c:val>
            <c:numRef>
              <c:f>'PT _ RF'!$G$140:$G$175</c:f>
              <c:numCache>
                <c:formatCode>General</c:formatCode>
                <c:ptCount val="36"/>
                <c:pt idx="0">
                  <c:v>1</c:v>
                </c:pt>
                <c:pt idx="1">
                  <c:v>1</c:v>
                </c:pt>
                <c:pt idx="2">
                  <c:v>2</c:v>
                </c:pt>
                <c:pt idx="3">
                  <c:v>2</c:v>
                </c:pt>
                <c:pt idx="4">
                  <c:v>3</c:v>
                </c:pt>
                <c:pt idx="5">
                  <c:v>3</c:v>
                </c:pt>
                <c:pt idx="6">
                  <c:v>3</c:v>
                </c:pt>
                <c:pt idx="7">
                  <c:v>3</c:v>
                </c:pt>
                <c:pt idx="8">
                  <c:v>4</c:v>
                </c:pt>
                <c:pt idx="9">
                  <c:v>4</c:v>
                </c:pt>
                <c:pt idx="10">
                  <c:v>5</c:v>
                </c:pt>
                <c:pt idx="11">
                  <c:v>5</c:v>
                </c:pt>
                <c:pt idx="12">
                  <c:v>6</c:v>
                </c:pt>
                <c:pt idx="13">
                  <c:v>6</c:v>
                </c:pt>
                <c:pt idx="14">
                  <c:v>7</c:v>
                </c:pt>
                <c:pt idx="15">
                  <c:v>8</c:v>
                </c:pt>
                <c:pt idx="16">
                  <c:v>10</c:v>
                </c:pt>
                <c:pt idx="17">
                  <c:v>11</c:v>
                </c:pt>
                <c:pt idx="18">
                  <c:v>11</c:v>
                </c:pt>
                <c:pt idx="19">
                  <c:v>11</c:v>
                </c:pt>
                <c:pt idx="20">
                  <c:v>13</c:v>
                </c:pt>
                <c:pt idx="21">
                  <c:v>13</c:v>
                </c:pt>
                <c:pt idx="22">
                  <c:v>14</c:v>
                </c:pt>
                <c:pt idx="23">
                  <c:v>14</c:v>
                </c:pt>
                <c:pt idx="24">
                  <c:v>14</c:v>
                </c:pt>
                <c:pt idx="25">
                  <c:v>18</c:v>
                </c:pt>
                <c:pt idx="26">
                  <c:v>18</c:v>
                </c:pt>
                <c:pt idx="27">
                  <c:v>21</c:v>
                </c:pt>
                <c:pt idx="28">
                  <c:v>24</c:v>
                </c:pt>
                <c:pt idx="29">
                  <c:v>26</c:v>
                </c:pt>
                <c:pt idx="30">
                  <c:v>27</c:v>
                </c:pt>
                <c:pt idx="31">
                  <c:v>38</c:v>
                </c:pt>
                <c:pt idx="32">
                  <c:v>56</c:v>
                </c:pt>
                <c:pt idx="33">
                  <c:v>57</c:v>
                </c:pt>
                <c:pt idx="34">
                  <c:v>68</c:v>
                </c:pt>
                <c:pt idx="35">
                  <c:v>179</c:v>
                </c:pt>
              </c:numCache>
            </c:numRef>
          </c:val>
          <c:extLst>
            <c:ext xmlns:c16="http://schemas.microsoft.com/office/drawing/2014/chart" uri="{C3380CC4-5D6E-409C-BE32-E72D297353CC}">
              <c16:uniqueId val="{00000000-5C37-4CD0-AD97-3E3CCCC5EE36}"/>
            </c:ext>
          </c:extLst>
        </c:ser>
        <c:dLbls>
          <c:dLblPos val="outEnd"/>
          <c:showLegendKey val="0"/>
          <c:showVal val="1"/>
          <c:showCatName val="0"/>
          <c:showSerName val="0"/>
          <c:showPercent val="0"/>
          <c:showBubbleSize val="0"/>
        </c:dLbls>
        <c:gapWidth val="182"/>
        <c:axId val="571321464"/>
        <c:axId val="571316064"/>
      </c:barChart>
      <c:catAx>
        <c:axId val="5713214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316064"/>
        <c:crosses val="autoZero"/>
        <c:auto val="1"/>
        <c:lblAlgn val="ctr"/>
        <c:lblOffset val="100"/>
        <c:noMultiLvlLbl val="0"/>
      </c:catAx>
      <c:valAx>
        <c:axId val="571316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71321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'PT _ RF'!$G$93</c:f>
              <c:strCache>
                <c:ptCount val="1"/>
                <c:pt idx="0">
                  <c:v>HL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_ RF'!$F$94:$F$132</c:f>
              <c:strCache>
                <c:ptCount val="39"/>
                <c:pt idx="0">
                  <c:v>Damage by Boats, Barges, Drilling Rigs, or Other Maritime Equipment or Vessels Set Adrift or Which Have Otherwise Lost Their Mooring</c:v>
                </c:pt>
                <c:pt idx="1">
                  <c:v>Excavation Damage by Operator (First Party)</c:v>
                </c:pt>
                <c:pt idx="2">
                  <c:v>Intentional Damage</c:v>
                </c:pt>
                <c:pt idx="3">
                  <c:v>Routine or Normal Fishing or Other Maritime Activity NOT Engaged in Excavation</c:v>
                </c:pt>
                <c:pt idx="4">
                  <c:v>Nearby Industrial, Man-made, or Other Fire/Explosion as Primary Cause of Accident</c:v>
                </c:pt>
                <c:pt idx="5">
                  <c:v>Previous Damage due to Excavation Activity</c:v>
                </c:pt>
                <c:pt idx="6">
                  <c:v>Earth Movement, NOT due to Heavy Rains/Floods</c:v>
                </c:pt>
                <c:pt idx="7">
                  <c:v>Electrical Arcing from Other Equipment or Facility</c:v>
                </c:pt>
                <c:pt idx="8">
                  <c:v>Previous Mechanical Damage NOT Related to Excavation</c:v>
                </c:pt>
                <c:pt idx="9">
                  <c:v>High Winds</c:v>
                </c:pt>
                <c:pt idx="10">
                  <c:v>Other Natural Force Damage</c:v>
                </c:pt>
                <c:pt idx="11">
                  <c:v>Lightning</c:v>
                </c:pt>
                <c:pt idx="12">
                  <c:v>Miscellaneous</c:v>
                </c:pt>
                <c:pt idx="13">
                  <c:v>Damage by Operator or Operator’s Contractor NOT Related to Excavation and NOT due to Motorized Vehicle/Equipment Damage</c:v>
                </c:pt>
                <c:pt idx="14">
                  <c:v>Unknown</c:v>
                </c:pt>
                <c:pt idx="15">
                  <c:v>Damage by Car, Truck, or Other Motorized Vehicle/Equipment NOT Engaged in Excavation</c:v>
                </c:pt>
                <c:pt idx="16">
                  <c:v>Excavation Damage by Operator’s Contractor (Second Party)</c:v>
                </c:pt>
                <c:pt idx="17">
                  <c:v>Wrong Equipment Specified or Installed</c:v>
                </c:pt>
                <c:pt idx="18">
                  <c:v>Environmental Cracking-related</c:v>
                </c:pt>
                <c:pt idx="19">
                  <c:v>Heavy Rains/Floods</c:v>
                </c:pt>
                <c:pt idx="20">
                  <c:v>Other Outside Force Damage</c:v>
                </c:pt>
                <c:pt idx="21">
                  <c:v>Pipeline or Equipment Overpressured</c:v>
                </c:pt>
                <c:pt idx="22">
                  <c:v>Original Manufacturing-related (NOT girth weld or other welds formed in the field)</c:v>
                </c:pt>
                <c:pt idx="23">
                  <c:v>Failure of Equipment Body (except Pump), Tank Plate, or other Material</c:v>
                </c:pt>
                <c:pt idx="24">
                  <c:v>Excavation Damage by Third Party</c:v>
                </c:pt>
                <c:pt idx="25">
                  <c:v>Defective or Loose Tubing or Fitting</c:v>
                </c:pt>
                <c:pt idx="26">
                  <c:v>Valve Left or Placed in Wrong Position, but NOT Resulting in a Tank, Vessel, or Sump/Separator Overflow or Facility Overpressure</c:v>
                </c:pt>
                <c:pt idx="27">
                  <c:v>Temperature</c:v>
                </c:pt>
                <c:pt idx="28">
                  <c:v>Tank, Vessel, or Sump/Separator Allowed or Caused to Overfill or Overflow</c:v>
                </c:pt>
                <c:pt idx="29">
                  <c:v>Other Incorrect Operation</c:v>
                </c:pt>
                <c:pt idx="30">
                  <c:v>Design-, Construction-, Installation-, or Fabrication-related</c:v>
                </c:pt>
                <c:pt idx="31">
                  <c:v>Equipment Not Installed Properly</c:v>
                </c:pt>
                <c:pt idx="32">
                  <c:v>Malfunction of Control/Relief Equipment</c:v>
                </c:pt>
                <c:pt idx="33">
                  <c:v>Other Equipment Failure</c:v>
                </c:pt>
                <c:pt idx="34">
                  <c:v>Threaded Connection/Coupling Failure</c:v>
                </c:pt>
                <c:pt idx="35">
                  <c:v>External Corrosion</c:v>
                </c:pt>
                <c:pt idx="36">
                  <c:v>Pump or Pump-related Equipment</c:v>
                </c:pt>
                <c:pt idx="37">
                  <c:v>Internal Corrosion</c:v>
                </c:pt>
                <c:pt idx="38">
                  <c:v>Non-threaded Connection Failure</c:v>
                </c:pt>
              </c:strCache>
            </c:strRef>
          </c:cat>
          <c:val>
            <c:numRef>
              <c:f>'PT _ RF'!$G$94:$G$132</c:f>
              <c:numCache>
                <c:formatCode>General</c:formatCode>
                <c:ptCount val="39"/>
                <c:pt idx="0">
                  <c:v>1</c:v>
                </c:pt>
                <c:pt idx="1">
                  <c:v>1</c:v>
                </c:pt>
                <c:pt idx="2">
                  <c:v>1</c:v>
                </c:pt>
                <c:pt idx="3">
                  <c:v>1</c:v>
                </c:pt>
                <c:pt idx="4">
                  <c:v>2</c:v>
                </c:pt>
                <c:pt idx="5">
                  <c:v>2</c:v>
                </c:pt>
                <c:pt idx="6">
                  <c:v>3</c:v>
                </c:pt>
                <c:pt idx="7">
                  <c:v>3</c:v>
                </c:pt>
                <c:pt idx="8">
                  <c:v>3</c:v>
                </c:pt>
                <c:pt idx="9">
                  <c:v>4</c:v>
                </c:pt>
                <c:pt idx="10">
                  <c:v>6</c:v>
                </c:pt>
                <c:pt idx="11">
                  <c:v>9</c:v>
                </c:pt>
                <c:pt idx="12">
                  <c:v>9</c:v>
                </c:pt>
                <c:pt idx="13">
                  <c:v>10</c:v>
                </c:pt>
                <c:pt idx="14">
                  <c:v>10</c:v>
                </c:pt>
                <c:pt idx="15">
                  <c:v>13</c:v>
                </c:pt>
                <c:pt idx="16">
                  <c:v>14</c:v>
                </c:pt>
                <c:pt idx="17">
                  <c:v>15</c:v>
                </c:pt>
                <c:pt idx="18">
                  <c:v>16</c:v>
                </c:pt>
                <c:pt idx="19">
                  <c:v>16</c:v>
                </c:pt>
                <c:pt idx="20">
                  <c:v>19</c:v>
                </c:pt>
                <c:pt idx="21">
                  <c:v>23</c:v>
                </c:pt>
                <c:pt idx="22">
                  <c:v>31</c:v>
                </c:pt>
                <c:pt idx="23">
                  <c:v>39</c:v>
                </c:pt>
                <c:pt idx="24">
                  <c:v>44</c:v>
                </c:pt>
                <c:pt idx="25">
                  <c:v>48</c:v>
                </c:pt>
                <c:pt idx="26">
                  <c:v>48</c:v>
                </c:pt>
                <c:pt idx="27">
                  <c:v>50</c:v>
                </c:pt>
                <c:pt idx="28">
                  <c:v>62</c:v>
                </c:pt>
                <c:pt idx="29">
                  <c:v>67</c:v>
                </c:pt>
                <c:pt idx="30">
                  <c:v>72</c:v>
                </c:pt>
                <c:pt idx="31">
                  <c:v>72</c:v>
                </c:pt>
                <c:pt idx="32">
                  <c:v>110</c:v>
                </c:pt>
                <c:pt idx="33">
                  <c:v>112</c:v>
                </c:pt>
                <c:pt idx="34">
                  <c:v>138</c:v>
                </c:pt>
                <c:pt idx="35">
                  <c:v>148</c:v>
                </c:pt>
                <c:pt idx="36">
                  <c:v>179</c:v>
                </c:pt>
                <c:pt idx="37">
                  <c:v>273</c:v>
                </c:pt>
                <c:pt idx="38">
                  <c:v>303</c:v>
                </c:pt>
              </c:numCache>
            </c:numRef>
          </c:val>
          <c:extLst>
            <c:ext xmlns:c16="http://schemas.microsoft.com/office/drawing/2014/chart" uri="{C3380CC4-5D6E-409C-BE32-E72D297353CC}">
              <c16:uniqueId val="{00000000-5F1D-4F2D-80E8-1C3354AECA69}"/>
            </c:ext>
          </c:extLst>
        </c:ser>
        <c:dLbls>
          <c:dLblPos val="outEnd"/>
          <c:showLegendKey val="0"/>
          <c:showVal val="1"/>
          <c:showCatName val="0"/>
          <c:showSerName val="0"/>
          <c:showPercent val="0"/>
          <c:showBubbleSize val="0"/>
        </c:dLbls>
        <c:gapWidth val="182"/>
        <c:axId val="571321464"/>
        <c:axId val="571316064"/>
      </c:barChart>
      <c:catAx>
        <c:axId val="57132146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71316064"/>
        <c:crosses val="autoZero"/>
        <c:auto val="1"/>
        <c:lblAlgn val="ctr"/>
        <c:lblOffset val="100"/>
        <c:noMultiLvlLbl val="0"/>
      </c:catAx>
      <c:valAx>
        <c:axId val="57131606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71321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v>Number of Accidents (2018 - Feb 2024)</c:v>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- 8 States'!$T$3:$T$10</c:f>
              <c:strCache>
                <c:ptCount val="8"/>
                <c:pt idx="0">
                  <c:v>AL</c:v>
                </c:pt>
                <c:pt idx="1">
                  <c:v>FL</c:v>
                </c:pt>
                <c:pt idx="2">
                  <c:v>GA</c:v>
                </c:pt>
                <c:pt idx="3">
                  <c:v>KY</c:v>
                </c:pt>
                <c:pt idx="4">
                  <c:v>MS</c:v>
                </c:pt>
                <c:pt idx="5">
                  <c:v>NC</c:v>
                </c:pt>
                <c:pt idx="6">
                  <c:v>SC</c:v>
                </c:pt>
                <c:pt idx="7">
                  <c:v>TN</c:v>
                </c:pt>
              </c:strCache>
            </c:strRef>
          </c:cat>
          <c:val>
            <c:numRef>
              <c:f>'PT - 8 States'!$U$3:$U$10</c:f>
              <c:numCache>
                <c:formatCode>General</c:formatCode>
                <c:ptCount val="8"/>
                <c:pt idx="0">
                  <c:v>40</c:v>
                </c:pt>
                <c:pt idx="1">
                  <c:v>32</c:v>
                </c:pt>
                <c:pt idx="2">
                  <c:v>40</c:v>
                </c:pt>
                <c:pt idx="3">
                  <c:v>27</c:v>
                </c:pt>
                <c:pt idx="4">
                  <c:v>42</c:v>
                </c:pt>
                <c:pt idx="5">
                  <c:v>52</c:v>
                </c:pt>
                <c:pt idx="6">
                  <c:v>20</c:v>
                </c:pt>
                <c:pt idx="7">
                  <c:v>25</c:v>
                </c:pt>
              </c:numCache>
            </c:numRef>
          </c:val>
          <c:extLst>
            <c:ext xmlns:c16="http://schemas.microsoft.com/office/drawing/2014/chart" uri="{C3380CC4-5D6E-409C-BE32-E72D297353CC}">
              <c16:uniqueId val="{00000000-37D0-4EA9-BEE3-1CED9543E628}"/>
            </c:ext>
          </c:extLst>
        </c:ser>
        <c:dLbls>
          <c:dLblPos val="outEnd"/>
          <c:showLegendKey val="0"/>
          <c:showVal val="1"/>
          <c:showCatName val="0"/>
          <c:showSerName val="0"/>
          <c:showPercent val="0"/>
          <c:showBubbleSize val="0"/>
        </c:dLbls>
        <c:gapWidth val="219"/>
        <c:overlap val="-27"/>
        <c:axId val="591942184"/>
        <c:axId val="591947584"/>
      </c:barChart>
      <c:catAx>
        <c:axId val="591942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1947584"/>
        <c:crosses val="autoZero"/>
        <c:auto val="1"/>
        <c:lblAlgn val="ctr"/>
        <c:lblOffset val="100"/>
        <c:noMultiLvlLbl val="0"/>
      </c:catAx>
      <c:valAx>
        <c:axId val="591947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919421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Number of Accidents per Year</c:v>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'PT - 8 States'!$O$15:$W$15</c:f>
              <c:strCache>
                <c:ptCount val="9"/>
                <c:pt idx="0">
                  <c:v>2016</c:v>
                </c:pt>
                <c:pt idx="1">
                  <c:v>2017</c:v>
                </c:pt>
                <c:pt idx="2">
                  <c:v>2018</c:v>
                </c:pt>
                <c:pt idx="3">
                  <c:v>2019</c:v>
                </c:pt>
                <c:pt idx="4">
                  <c:v>2020</c:v>
                </c:pt>
                <c:pt idx="5">
                  <c:v>2021</c:v>
                </c:pt>
                <c:pt idx="6">
                  <c:v>2022</c:v>
                </c:pt>
                <c:pt idx="7">
                  <c:v>2023</c:v>
                </c:pt>
                <c:pt idx="8">
                  <c:v>2024</c:v>
                </c:pt>
              </c:strCache>
            </c:strRef>
          </c:cat>
          <c:val>
            <c:numRef>
              <c:f>'PT - 8 States'!$O$16:$W$16</c:f>
              <c:numCache>
                <c:formatCode>General</c:formatCode>
                <c:ptCount val="9"/>
                <c:pt idx="0">
                  <c:v>1</c:v>
                </c:pt>
                <c:pt idx="1">
                  <c:v>4</c:v>
                </c:pt>
                <c:pt idx="2">
                  <c:v>34</c:v>
                </c:pt>
                <c:pt idx="3">
                  <c:v>50</c:v>
                </c:pt>
                <c:pt idx="4">
                  <c:v>52</c:v>
                </c:pt>
                <c:pt idx="5">
                  <c:v>39</c:v>
                </c:pt>
                <c:pt idx="6">
                  <c:v>52</c:v>
                </c:pt>
                <c:pt idx="7">
                  <c:v>40</c:v>
                </c:pt>
                <c:pt idx="8">
                  <c:v>6</c:v>
                </c:pt>
              </c:numCache>
            </c:numRef>
          </c:val>
          <c:smooth val="0"/>
          <c:extLst>
            <c:ext xmlns:c16="http://schemas.microsoft.com/office/drawing/2014/chart" uri="{C3380CC4-5D6E-409C-BE32-E72D297353CC}">
              <c16:uniqueId val="{00000000-7B9A-4191-BE77-987359186C1B}"/>
            </c:ext>
          </c:extLst>
        </c:ser>
        <c:dLbls>
          <c:dLblPos val="t"/>
          <c:showLegendKey val="0"/>
          <c:showVal val="1"/>
          <c:showCatName val="0"/>
          <c:showSerName val="0"/>
          <c:showPercent val="0"/>
          <c:showBubbleSize val="0"/>
        </c:dLbls>
        <c:marker val="1"/>
        <c:smooth val="0"/>
        <c:axId val="974681640"/>
        <c:axId val="974682000"/>
      </c:lineChart>
      <c:catAx>
        <c:axId val="974681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4682000"/>
        <c:crosses val="autoZero"/>
        <c:auto val="1"/>
        <c:lblAlgn val="ctr"/>
        <c:lblOffset val="100"/>
        <c:noMultiLvlLbl val="0"/>
      </c:catAx>
      <c:valAx>
        <c:axId val="974682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74681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2.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3.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4.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5.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6.xml><?xml version="1.0" encoding="utf-8"?>
<cs:chartStyle xmlns:cs="http://schemas.microsoft.com/office/drawing/2012/chartStyle" xmlns:a="http://schemas.openxmlformats.org/drawingml/2006/main" id="221">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2DE_CD0DAAA.xml><?xml version="1.0" encoding="utf-8"?>
<p188:cmLst xmlns:a="http://schemas.openxmlformats.org/drawingml/2006/main" xmlns:r="http://schemas.openxmlformats.org/officeDocument/2006/relationships" xmlns:p188="http://schemas.microsoft.com/office/powerpoint/2018/8/main">
  <p188:cm id="{195724F3-5CC4-46AA-934F-6EB465D1C131}" authorId="{0A5059BE-CF35-FC1B-FF8F-E44298082303}" created="2024-04-26T15:20:09.175">
    <ac:txMkLst xmlns:ac="http://schemas.microsoft.com/office/drawing/2013/main/command">
      <pc:docMk xmlns:pc="http://schemas.microsoft.com/office/powerpoint/2013/main/command"/>
      <pc:sldMk xmlns:pc="http://schemas.microsoft.com/office/powerpoint/2013/main/command" cId="215014058" sldId="734"/>
      <ac:spMk id="2" creationId="{682CCCA1-5E3B-BD31-38BE-243AE5E77118}"/>
      <ac:txMk cp="0" len="33">
        <ac:context len="47" hash="3156202028"/>
      </ac:txMk>
    </ac:txMkLst>
    <p188:pos x="8209280" y="467360"/>
    <p188:txBody>
      <a:bodyPr/>
      <a:lstStyle/>
      <a:p>
        <a:r>
          <a:rPr lang="en-US"/>
          <a:t>Add 191?</a:t>
        </a:r>
      </a:p>
    </p188:txBody>
  </p188:cm>
</p188:cmLst>
</file>

<file path=ppt/comments/modernComment_2E9_89960F1D.xml><?xml version="1.0" encoding="utf-8"?>
<p188:cmLst xmlns:a="http://schemas.openxmlformats.org/drawingml/2006/main" xmlns:r="http://schemas.openxmlformats.org/officeDocument/2006/relationships" xmlns:p188="http://schemas.microsoft.com/office/powerpoint/2018/8/main">
  <p188:cm id="{FD93BFA9-2FF7-46E6-A84E-182882CCDA91}" authorId="{0A5059BE-CF35-FC1B-FF8F-E44298082303}" created="2024-04-26T15:20:59.440">
    <ac:txMkLst xmlns:ac="http://schemas.microsoft.com/office/drawing/2013/main/command">
      <pc:docMk xmlns:pc="http://schemas.microsoft.com/office/powerpoint/2013/main/command"/>
      <pc:sldMk xmlns:pc="http://schemas.microsoft.com/office/powerpoint/2013/main/command" cId="2308312861" sldId="745"/>
      <ac:spMk id="2" creationId="{E0DCF5A3-AE0F-7B20-CA74-7898F3539080}"/>
      <ac:txMk cp="0" len="30">
        <ac:context len="53" hash="567010185"/>
      </ac:txMk>
    </ac:txMkLst>
    <p188:pos x="7142480" y="467360"/>
    <p188:txBody>
      <a:bodyPr/>
      <a:lstStyle/>
      <a:p>
        <a:r>
          <a:rPr lang="en-US"/>
          <a:t>Maybe another slide on per thousand mile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A885D0-6CFA-413A-8A83-CC5C17C0225A}" type="datetimeFigureOut">
              <a:rPr lang="en-US" smtClean="0"/>
              <a:t>5/15/2024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EC08CC-51A3-4045-A67A-782942534D80}" type="slidenum">
              <a:rPr lang="en-US" smtClean="0"/>
              <a:t>‹#›</a:t>
            </a:fld>
            <a:endParaRPr lang="en-US"/>
          </a:p>
        </p:txBody>
      </p:sp>
    </p:spTree>
    <p:extLst>
      <p:ext uri="{BB962C8B-B14F-4D97-AF65-F5344CB8AC3E}">
        <p14:creationId xmlns:p14="http://schemas.microsoft.com/office/powerpoint/2010/main" val="398115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Changes to 192.617 are mirrored in 195.402(c)</a:t>
            </a:r>
          </a:p>
          <a:p>
            <a:r>
              <a:rPr lang="en-US" dirty="0"/>
              <a:t>Regulations are updated on Federal Registry</a:t>
            </a:r>
          </a:p>
        </p:txBody>
      </p:sp>
      <p:sp>
        <p:nvSpPr>
          <p:cNvPr id="4" name="Slide Number Placeholder 3"/>
          <p:cNvSpPr>
            <a:spLocks noGrp="1"/>
          </p:cNvSpPr>
          <p:nvPr>
            <p:ph type="sldNum" sz="quarter" idx="5"/>
          </p:nvPr>
        </p:nvSpPr>
        <p:spPr/>
        <p:txBody>
          <a:bodyPr/>
          <a:lstStyle/>
          <a:p>
            <a:fld id="{04EC08CC-51A3-4045-A67A-782942534D80}" type="slidenum">
              <a:rPr lang="en-US" smtClean="0"/>
              <a:t>11</a:t>
            </a:fld>
            <a:endParaRPr lang="en-US"/>
          </a:p>
        </p:txBody>
      </p:sp>
    </p:spTree>
    <p:extLst>
      <p:ext uri="{BB962C8B-B14F-4D97-AF65-F5344CB8AC3E}">
        <p14:creationId xmlns:p14="http://schemas.microsoft.com/office/powerpoint/2010/main" val="1976963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dirty="0">
                <a:latin typeface="Times New Roman" panose="02020603050405020304" pitchFamily="18" charset="0"/>
                <a:cs typeface="Times New Roman" panose="02020603050405020304" pitchFamily="18" charset="0"/>
              </a:rPr>
              <a:t>AID has developed 26 risk factors.  These were designed to represent the many p</a:t>
            </a:r>
            <a:r>
              <a:rPr lang="en-US" sz="1000" b="0" i="0" u="none" strike="noStrike" baseline="0" dirty="0">
                <a:latin typeface="Times New Roman" panose="02020603050405020304" pitchFamily="18" charset="0"/>
                <a:cs typeface="Times New Roman" panose="02020603050405020304" pitchFamily="18" charset="0"/>
              </a:rPr>
              <a:t>otential opportunities operators could have improved upon to prevent the accident or could have significantly decreased the consequences.</a:t>
            </a:r>
          </a:p>
          <a:p>
            <a:pPr algn="l"/>
            <a:r>
              <a:rPr lang="en-US" sz="1000" b="0" i="0" u="none" strike="noStrike" baseline="0" dirty="0">
                <a:latin typeface="Times New Roman" panose="02020603050405020304" pitchFamily="18" charset="0"/>
                <a:cs typeface="Times New Roman" panose="02020603050405020304" pitchFamily="18" charset="0"/>
              </a:rPr>
              <a:t>These are not specifically code based but rather topical.  They do represent many code sections and IA modules.  </a:t>
            </a:r>
          </a:p>
          <a:p>
            <a:pPr algn="l"/>
            <a:r>
              <a:rPr lang="en-US" sz="1000" b="0" i="0" u="none" strike="noStrike" baseline="0" dirty="0">
                <a:latin typeface="Times New Roman" panose="02020603050405020304" pitchFamily="18" charset="0"/>
                <a:cs typeface="Times New Roman" panose="02020603050405020304" pitchFamily="18" charset="0"/>
              </a:rPr>
              <a:t>We can also add multiple risk factors for a single event, each hole in the swish cheese can be documented</a:t>
            </a:r>
          </a:p>
          <a:p>
            <a:pPr algn="l"/>
            <a:r>
              <a:rPr lang="en-US" sz="1000" dirty="0">
                <a:latin typeface="Times New Roman" panose="02020603050405020304" pitchFamily="18" charset="0"/>
                <a:cs typeface="Times New Roman" panose="02020603050405020304" pitchFamily="18" charset="0"/>
              </a:rPr>
              <a:t>Inspectors can use these risk factors for both industry and operator profiling to i</a:t>
            </a:r>
            <a:r>
              <a:rPr lang="en-US" sz="1000" b="0" i="0" u="none" strike="noStrike" baseline="0" dirty="0">
                <a:latin typeface="Times New Roman" panose="02020603050405020304" pitchFamily="18" charset="0"/>
                <a:cs typeface="Times New Roman" panose="02020603050405020304" pitchFamily="18" charset="0"/>
              </a:rPr>
              <a:t>dentify areas to strengthen safety barriers.</a:t>
            </a:r>
          </a:p>
          <a:p>
            <a:pPr algn="l"/>
            <a:r>
              <a:rPr lang="en-US" sz="1000" b="0" i="0" u="none" strike="noStrike" baseline="0" dirty="0">
                <a:latin typeface="Times New Roman" panose="02020603050405020304" pitchFamily="18" charset="0"/>
                <a:cs typeface="Times New Roman" panose="02020603050405020304" pitchFamily="18" charset="0"/>
              </a:rPr>
              <a:t>(((Walk through each)))</a:t>
            </a:r>
          </a:p>
          <a:p>
            <a:pPr algn="l"/>
            <a:r>
              <a:rPr lang="en-US" sz="1200" b="0" i="0" u="none" strike="noStrike" baseline="0" dirty="0">
                <a:latin typeface="ArialNarrow"/>
              </a:rPr>
              <a:t>Cathodic Protection - 	The failure resulted from external corrosion.</a:t>
            </a:r>
          </a:p>
          <a:p>
            <a:pPr algn="l"/>
            <a:r>
              <a:rPr lang="en-US" sz="1200" b="0" i="0" u="none" strike="noStrike" baseline="0" dirty="0">
                <a:latin typeface="ArialNarrow"/>
              </a:rPr>
              <a:t>Communication/Planning/Hazard Assessment - When a failure occurs during maintenance work and there was a failure to discuss or identify a hazard before the work was performed.</a:t>
            </a:r>
          </a:p>
          <a:p>
            <a:pPr algn="l"/>
            <a:r>
              <a:rPr lang="en-US" sz="1200" b="1" i="0" u="none" strike="noStrike" baseline="0" dirty="0">
                <a:latin typeface="ArialNarrow"/>
              </a:rPr>
              <a:t>Construction Practices - </a:t>
            </a:r>
            <a:r>
              <a:rPr lang="en-US" sz="1200" b="0" i="0" u="none" strike="noStrike" baseline="0" dirty="0">
                <a:latin typeface="ArialNarrow"/>
              </a:rPr>
              <a:t>	Craftsmanship error on a new pipeline and commissioning issues.</a:t>
            </a:r>
          </a:p>
          <a:p>
            <a:pPr algn="l"/>
            <a:r>
              <a:rPr lang="en-US" sz="1200" b="1" i="0" u="none" strike="noStrike" baseline="0" dirty="0">
                <a:latin typeface="ArialNarrow"/>
              </a:rPr>
              <a:t>Control Room Operations </a:t>
            </a:r>
            <a:r>
              <a:rPr lang="en-US" sz="1200" b="0" i="0" u="none" strike="noStrike" baseline="0" dirty="0">
                <a:latin typeface="ArialNarrow"/>
              </a:rPr>
              <a:t>- 	The CR Operator failed to correctly operate valves or pumps or take other actions to reduce consequences</a:t>
            </a:r>
          </a:p>
          <a:p>
            <a:pPr algn="l"/>
            <a:r>
              <a:rPr lang="en-US" sz="1200" b="1" i="0" u="none" strike="noStrike" baseline="0" dirty="0">
                <a:latin typeface="ArialNarrow"/>
              </a:rPr>
              <a:t>Data integration </a:t>
            </a:r>
            <a:r>
              <a:rPr lang="en-US" sz="1200" b="0" i="0" u="none" strike="noStrike" baseline="0" dirty="0">
                <a:latin typeface="ArialNarrow"/>
              </a:rPr>
              <a:t>- 	The operator had data and failed to combine it with other information available or share with other personal.</a:t>
            </a:r>
          </a:p>
          <a:p>
            <a:pPr algn="l"/>
            <a:r>
              <a:rPr lang="en-US" sz="1200" b="1" i="0" u="none" strike="noStrike" baseline="0" dirty="0">
                <a:latin typeface="ArialNarrow"/>
              </a:rPr>
              <a:t>Design</a:t>
            </a:r>
            <a:r>
              <a:rPr lang="en-US" sz="1200" b="0" i="0" u="none" strike="noStrike" baseline="0" dirty="0">
                <a:latin typeface="ArialNarrow"/>
              </a:rPr>
              <a:t> -		A design error to a newly constructed pipeline. If the failure occurred on a line that has been operating for more than a year, integrity threat identification is suggested.</a:t>
            </a:r>
          </a:p>
          <a:p>
            <a:pPr algn="l"/>
            <a:r>
              <a:rPr lang="en-US" sz="1200" b="1" i="0" u="none" strike="noStrike" baseline="0" dirty="0">
                <a:latin typeface="ArialNarrow"/>
              </a:rPr>
              <a:t>Distracted Employee </a:t>
            </a:r>
            <a:r>
              <a:rPr lang="en-US" sz="1200" b="0" i="0" u="none" strike="noStrike" baseline="0" dirty="0">
                <a:latin typeface="ArialNarrow"/>
              </a:rPr>
              <a:t>- 	An employee forgot to open/close a valve or perform an action as required due to distraction, fatigue, or other PSM issue</a:t>
            </a:r>
          </a:p>
          <a:p>
            <a:pPr algn="l"/>
            <a:r>
              <a:rPr lang="en-US" sz="1200" b="1" i="0" u="none" strike="noStrike" baseline="0" dirty="0">
                <a:latin typeface="ArialNarrow"/>
              </a:rPr>
              <a:t>Emergency Response/Environmental </a:t>
            </a:r>
            <a:r>
              <a:rPr lang="en-US" sz="1200" b="0" i="0" u="none" strike="noStrike" baseline="0" dirty="0">
                <a:latin typeface="ArialNarrow"/>
              </a:rPr>
              <a:t>-	During the release containment phase, actions lead to additional contamination and/or release volumes.</a:t>
            </a:r>
          </a:p>
          <a:p>
            <a:pPr algn="l"/>
            <a:r>
              <a:rPr lang="en-US" sz="1200" b="1" i="0" u="none" strike="noStrike" baseline="0" dirty="0">
                <a:latin typeface="ArialNarrow"/>
              </a:rPr>
              <a:t>Emergency Response/People </a:t>
            </a:r>
            <a:r>
              <a:rPr lang="en-US" sz="1200" b="0" i="0" u="none" strike="noStrike" baseline="0" dirty="0">
                <a:latin typeface="ArialNarrow"/>
              </a:rPr>
              <a:t>- 	During the emergency phase, actions by either the operator or emergency responders lead to additional deaf or injuries.</a:t>
            </a:r>
          </a:p>
          <a:p>
            <a:pPr algn="l"/>
            <a:r>
              <a:rPr lang="en-US" sz="1200" b="1" i="0" u="none" strike="noStrike" baseline="0" dirty="0">
                <a:latin typeface="ArialNarrow"/>
              </a:rPr>
              <a:t>Excavation Practices </a:t>
            </a:r>
            <a:r>
              <a:rPr lang="en-US" sz="1200" b="0" i="0" u="none" strike="noStrike" baseline="0" dirty="0">
                <a:latin typeface="ArialNarrow"/>
              </a:rPr>
              <a:t>- 	This is specific to an accident caused by excavation by 1st, 2nd, or 3</a:t>
            </a:r>
            <a:r>
              <a:rPr lang="en-US" sz="1200" b="0" i="0" u="none" strike="noStrike" baseline="30000" dirty="0">
                <a:latin typeface="ArialNarrow"/>
              </a:rPr>
              <a:t>rd</a:t>
            </a:r>
            <a:r>
              <a:rPr lang="en-US" sz="1200" b="0" i="0" u="none" strike="noStrike" baseline="0" dirty="0">
                <a:latin typeface="ArialNarrow"/>
              </a:rPr>
              <a:t> parties and for events where an excavation notice was not provided. This includes those events 			where a regulated operator was not at fault.</a:t>
            </a:r>
          </a:p>
          <a:p>
            <a:pPr algn="l"/>
            <a:r>
              <a:rPr lang="en-US" sz="1200" b="1" i="0" u="none" strike="noStrike" baseline="0" dirty="0">
                <a:latin typeface="ArialNarrow"/>
              </a:rPr>
              <a:t>Human Error Other </a:t>
            </a:r>
            <a:r>
              <a:rPr lang="en-US" sz="1200" b="0" i="0" u="none" strike="noStrike" baseline="0" dirty="0">
                <a:latin typeface="ArialNarrow"/>
              </a:rPr>
              <a:t>- 	This is used when other risk factors do not address a human action that was directly related to the failure.</a:t>
            </a:r>
          </a:p>
          <a:p>
            <a:pPr algn="l"/>
            <a:r>
              <a:rPr lang="en-US" sz="1200" b="1" i="0" u="none" strike="noStrike" baseline="0" dirty="0">
                <a:latin typeface="ArialNarrow"/>
              </a:rPr>
              <a:t>Integrity Assessment Methods</a:t>
            </a:r>
            <a:r>
              <a:rPr lang="en-US" sz="1200" b="0" i="0" u="none" strike="noStrike" baseline="0" dirty="0">
                <a:latin typeface="ArialNarrow"/>
              </a:rPr>
              <a:t> -	When ILI tools, hydrotesting or direct/indirect assessments are used, and a failure still occurs from an unidentified threat by the use of these techniques. Such as 				pressure reversals failures after hydrotesting, SCC failures, corrosion failures etc.</a:t>
            </a:r>
          </a:p>
          <a:p>
            <a:pPr algn="l"/>
            <a:r>
              <a:rPr lang="en-US" sz="1200" b="1" i="0" u="none" strike="noStrike" baseline="0" dirty="0">
                <a:latin typeface="ArialNarrow"/>
              </a:rPr>
              <a:t>Integrity Threat Identification </a:t>
            </a:r>
            <a:r>
              <a:rPr lang="en-US" sz="1200" b="0" i="0" u="none" strike="noStrike" baseline="0" dirty="0">
                <a:latin typeface="ArialNarrow"/>
              </a:rPr>
              <a:t>- 	When a threat exists, and the operator is not looking for it or is unaware of the threat and a failure occurs. For example, SCC on a pipeline that is not considered a 				threat, internal corrosion on low flow/dead legs/relief lines, vibration fatigue failures, small diameter piping failures, lack of support, atmospheric corrosion, freezing 			water in control lines, regulators and reliefs, buried and aboveground flanges.</a:t>
            </a:r>
            <a:endParaRPr lang="en-US" dirty="0"/>
          </a:p>
          <a:p>
            <a:endParaRPr lang="en-US" dirty="0"/>
          </a:p>
        </p:txBody>
      </p:sp>
      <p:sp>
        <p:nvSpPr>
          <p:cNvPr id="4" name="Slide Number Placeholder 3"/>
          <p:cNvSpPr>
            <a:spLocks noGrp="1"/>
          </p:cNvSpPr>
          <p:nvPr>
            <p:ph type="sldNum" sz="quarter" idx="5"/>
          </p:nvPr>
        </p:nvSpPr>
        <p:spPr/>
        <p:txBody>
          <a:bodyPr/>
          <a:lstStyle/>
          <a:p>
            <a:fld id="{04EC08CC-51A3-4045-A67A-782942534D80}" type="slidenum">
              <a:rPr lang="en-US" smtClean="0"/>
              <a:t>15</a:t>
            </a:fld>
            <a:endParaRPr lang="en-US"/>
          </a:p>
        </p:txBody>
      </p:sp>
    </p:spTree>
    <p:extLst>
      <p:ext uri="{BB962C8B-B14F-4D97-AF65-F5344CB8AC3E}">
        <p14:creationId xmlns:p14="http://schemas.microsoft.com/office/powerpoint/2010/main" val="27171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Let's compare the top 5 risk factors for each HL and NG. Both external and internal are in the 4 for both products.  These are both basic failure mechanisms.  It is clear that looking at rectifier records and annual survey records alone is not what is needed to reduce external corrosion failures.  195 has a requirement for CIS procedures yet the majority of the failures have never had one done in the last 5 years.  Internal corrosion is a matter of identifying where the threat may be occurring and mitigate it.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For HL there are a lot of pump seal, tank mixer and valve stem failures.  For pump seals, if the release can adequately enter the seal pot and make it to the sump it does not get reported.  So, in reality the seal pots also fail to collect the release or the line to the sump is clogged.  Many tank mixers do not have seal pots and valve stem leaks often are a lack of maintenance and stem pitting.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What does HL operators do differently that GT?  3</a:t>
            </a:r>
            <a:r>
              <a:rPr lang="en-US" sz="1200" b="0" i="0" kern="1200" baseline="30000" dirty="0">
                <a:solidFill>
                  <a:schemeClr val="tx1"/>
                </a:solidFill>
                <a:effectLst/>
                <a:latin typeface="+mn-lt"/>
                <a:ea typeface="+mn-ea"/>
                <a:cs typeface="+mn-cs"/>
              </a:rPr>
              <a:t>rd</a:t>
            </a:r>
            <a:r>
              <a:rPr lang="en-US" sz="1200" b="0" i="0" kern="1200" dirty="0">
                <a:solidFill>
                  <a:schemeClr val="tx1"/>
                </a:solidFill>
                <a:effectLst/>
                <a:latin typeface="+mn-lt"/>
                <a:ea typeface="+mn-ea"/>
                <a:cs typeface="+mn-cs"/>
              </a:rPr>
              <a:t> party damage is number 3. Possibly the lines are more urbanely located?  GT has a huge problem with ESD’s failing to operate properly.  Often they trip without need and when they are needed, they won’t close properly and continue to blow gas from the mainline until an operator can manually close valves.  In some cases the operator gets notified by  local responders that their station is blowing gas.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For HL the top 7 sub-causes happen to be all be related to facility piping.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How does NG compare?  (((Next slide)))</a:t>
            </a:r>
          </a:p>
          <a:p>
            <a:endParaRPr lang="en-US" dirty="0"/>
          </a:p>
        </p:txBody>
      </p:sp>
      <p:sp>
        <p:nvSpPr>
          <p:cNvPr id="4" name="Slide Number Placeholder 3"/>
          <p:cNvSpPr>
            <a:spLocks noGrp="1"/>
          </p:cNvSpPr>
          <p:nvPr>
            <p:ph type="sldNum" sz="quarter" idx="5"/>
          </p:nvPr>
        </p:nvSpPr>
        <p:spPr/>
        <p:txBody>
          <a:bodyPr/>
          <a:lstStyle/>
          <a:p>
            <a:fld id="{04EC08CC-51A3-4045-A67A-782942534D80}" type="slidenum">
              <a:rPr lang="en-US" smtClean="0"/>
              <a:t>17</a:t>
            </a:fld>
            <a:endParaRPr lang="en-US"/>
          </a:p>
        </p:txBody>
      </p:sp>
    </p:spTree>
    <p:extLst>
      <p:ext uri="{BB962C8B-B14F-4D97-AF65-F5344CB8AC3E}">
        <p14:creationId xmlns:p14="http://schemas.microsoft.com/office/powerpoint/2010/main" val="2482611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EC08CC-51A3-4045-A67A-782942534D80}" type="slidenum">
              <a:rPr lang="en-US" smtClean="0"/>
              <a:t>18</a:t>
            </a:fld>
            <a:endParaRPr lang="en-US"/>
          </a:p>
        </p:txBody>
      </p:sp>
    </p:spTree>
    <p:extLst>
      <p:ext uri="{BB962C8B-B14F-4D97-AF65-F5344CB8AC3E}">
        <p14:creationId xmlns:p14="http://schemas.microsoft.com/office/powerpoint/2010/main" val="25421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EC08CC-51A3-4045-A67A-782942534D8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7457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8360-2446-400C-A70D-593EE98F986E}"/>
              </a:ext>
            </a:extLst>
          </p:cNvPr>
          <p:cNvSpPr>
            <a:spLocks noGrp="1"/>
          </p:cNvSpPr>
          <p:nvPr>
            <p:ph type="ctrTitle"/>
          </p:nvPr>
        </p:nvSpPr>
        <p:spPr>
          <a:xfrm>
            <a:off x="1524000" y="1122363"/>
            <a:ext cx="9144000" cy="2387600"/>
          </a:xfrm>
        </p:spPr>
        <p:txBody>
          <a:bodyPr anchor="b">
            <a:normAutofit/>
          </a:bodyPr>
          <a:lstStyle>
            <a:lvl1pPr algn="ctr">
              <a:defRPr sz="2800" b="1"/>
            </a:lvl1pPr>
          </a:lstStyle>
          <a:p>
            <a:r>
              <a:rPr lang="en-US"/>
              <a:t>Click to edit Master title style</a:t>
            </a:r>
            <a:endParaRPr lang="en-US" dirty="0"/>
          </a:p>
        </p:txBody>
      </p:sp>
      <p:sp>
        <p:nvSpPr>
          <p:cNvPr id="3" name="Subtitle 2">
            <a:extLst>
              <a:ext uri="{FF2B5EF4-FFF2-40B4-BE49-F238E27FC236}">
                <a16:creationId xmlns:a16="http://schemas.microsoft.com/office/drawing/2014/main" id="{510804F5-5A0E-4FF2-97E0-97FABFCC8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6ADAE81-9CE4-450A-915F-C58F2C2E1819}"/>
              </a:ext>
            </a:extLst>
          </p:cNvPr>
          <p:cNvSpPr>
            <a:spLocks noGrp="1"/>
          </p:cNvSpPr>
          <p:nvPr>
            <p:ph type="dt" sz="half" idx="10"/>
          </p:nvPr>
        </p:nvSpPr>
        <p:spPr/>
        <p:txBody>
          <a:bodyPr/>
          <a:lstStyle/>
          <a:p>
            <a:fld id="{AE996005-4C39-4C35-BB5D-D37DC63C8E70}" type="datetime1">
              <a:rPr lang="en-US" smtClean="0"/>
              <a:t>5/15/2024</a:t>
            </a:fld>
            <a:endParaRPr lang="en-US"/>
          </a:p>
        </p:txBody>
      </p:sp>
      <p:sp>
        <p:nvSpPr>
          <p:cNvPr id="5" name="Footer Placeholder 4">
            <a:extLst>
              <a:ext uri="{FF2B5EF4-FFF2-40B4-BE49-F238E27FC236}">
                <a16:creationId xmlns:a16="http://schemas.microsoft.com/office/drawing/2014/main" id="{63FCA95C-04C2-4A1C-8959-7D0430C34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943AD-C909-41FC-AD1D-59F58A543A7D}"/>
              </a:ext>
            </a:extLst>
          </p:cNvPr>
          <p:cNvSpPr>
            <a:spLocks noGrp="1"/>
          </p:cNvSpPr>
          <p:nvPr>
            <p:ph type="sldNum" sz="quarter" idx="12"/>
          </p:nvPr>
        </p:nvSpPr>
        <p:spPr/>
        <p:txBody>
          <a:bodyPr/>
          <a:lstStyle/>
          <a:p>
            <a:fld id="{1CAA0138-2AFB-448D-B177-F61CB55D0BD0}" type="slidenum">
              <a:rPr lang="en-US" smtClean="0"/>
              <a:t>‹#›</a:t>
            </a:fld>
            <a:endParaRPr lang="en-US"/>
          </a:p>
        </p:txBody>
      </p:sp>
      <p:pic>
        <p:nvPicPr>
          <p:cNvPr id="8" name="Picture 7">
            <a:extLst>
              <a:ext uri="{FF2B5EF4-FFF2-40B4-BE49-F238E27FC236}">
                <a16:creationId xmlns:a16="http://schemas.microsoft.com/office/drawing/2014/main" id="{EEE53CE8-3705-4C3F-8D16-43BE529614E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Tree>
    <p:extLst>
      <p:ext uri="{BB962C8B-B14F-4D97-AF65-F5344CB8AC3E}">
        <p14:creationId xmlns:p14="http://schemas.microsoft.com/office/powerpoint/2010/main" val="536380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90FA-87CA-46D0-9379-079294B7D8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F624F-F4ED-4690-A26A-67D1E115FDC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F4E1F1-7869-49B5-A5E0-E9DC904293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698ECE-A878-4348-B8A1-1C946B676114}"/>
              </a:ext>
            </a:extLst>
          </p:cNvPr>
          <p:cNvSpPr>
            <a:spLocks noGrp="1"/>
          </p:cNvSpPr>
          <p:nvPr>
            <p:ph type="dt" sz="half" idx="10"/>
          </p:nvPr>
        </p:nvSpPr>
        <p:spPr/>
        <p:txBody>
          <a:bodyPr/>
          <a:lstStyle/>
          <a:p>
            <a:fld id="{2DE4D1E5-B72F-4872-9A1E-A9D884ACF112}" type="datetime1">
              <a:rPr lang="en-US" smtClean="0"/>
              <a:t>5/15/2024</a:t>
            </a:fld>
            <a:endParaRPr lang="en-US"/>
          </a:p>
        </p:txBody>
      </p:sp>
      <p:sp>
        <p:nvSpPr>
          <p:cNvPr id="6" name="Footer Placeholder 5">
            <a:extLst>
              <a:ext uri="{FF2B5EF4-FFF2-40B4-BE49-F238E27FC236}">
                <a16:creationId xmlns:a16="http://schemas.microsoft.com/office/drawing/2014/main" id="{F1680B59-4F05-4656-BDA3-4C10EACB4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8CE8D-5AFE-4642-9706-2665D6E0D781}"/>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2590439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0125A-BBFC-4288-83D5-7B62E72D97C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546D16-3948-4562-9BAF-1C940B0D920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D1576D7-56E6-49A6-8812-9B16435958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49BA77-12DD-4606-80C5-22968D6D8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B7C137-19DA-49F9-8ADC-9603D9E45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12088C-F226-4835-8048-7FC1423638FB}"/>
              </a:ext>
            </a:extLst>
          </p:cNvPr>
          <p:cNvSpPr>
            <a:spLocks noGrp="1"/>
          </p:cNvSpPr>
          <p:nvPr>
            <p:ph type="dt" sz="half" idx="10"/>
          </p:nvPr>
        </p:nvSpPr>
        <p:spPr/>
        <p:txBody>
          <a:bodyPr/>
          <a:lstStyle/>
          <a:p>
            <a:fld id="{689D6E16-0E3A-47DC-89DA-3C079542AAD1}" type="datetime1">
              <a:rPr lang="en-US" smtClean="0"/>
              <a:t>5/15/2024</a:t>
            </a:fld>
            <a:endParaRPr lang="en-US"/>
          </a:p>
        </p:txBody>
      </p:sp>
      <p:sp>
        <p:nvSpPr>
          <p:cNvPr id="8" name="Footer Placeholder 7">
            <a:extLst>
              <a:ext uri="{FF2B5EF4-FFF2-40B4-BE49-F238E27FC236}">
                <a16:creationId xmlns:a16="http://schemas.microsoft.com/office/drawing/2014/main" id="{9C271159-7C14-4B26-AB26-39D81CA9607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136D94-C82D-4E63-9B8F-79E24CEAACDE}"/>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1756770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0D5FF-6B0D-4A59-84E8-D74BBF74BC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58D29F-9C08-4C4F-8214-B3CD4A4677B3}"/>
              </a:ext>
            </a:extLst>
          </p:cNvPr>
          <p:cNvSpPr>
            <a:spLocks noGrp="1"/>
          </p:cNvSpPr>
          <p:nvPr>
            <p:ph type="dt" sz="half" idx="10"/>
          </p:nvPr>
        </p:nvSpPr>
        <p:spPr/>
        <p:txBody>
          <a:bodyPr/>
          <a:lstStyle/>
          <a:p>
            <a:fld id="{6A7D29B6-BEFE-4252-A477-FC05CBFB451D}" type="datetime1">
              <a:rPr lang="en-US" smtClean="0"/>
              <a:t>5/15/2024</a:t>
            </a:fld>
            <a:endParaRPr lang="en-US"/>
          </a:p>
        </p:txBody>
      </p:sp>
      <p:sp>
        <p:nvSpPr>
          <p:cNvPr id="4" name="Footer Placeholder 3">
            <a:extLst>
              <a:ext uri="{FF2B5EF4-FFF2-40B4-BE49-F238E27FC236}">
                <a16:creationId xmlns:a16="http://schemas.microsoft.com/office/drawing/2014/main" id="{57FCBC57-CBE2-45C9-8FDC-07261C43DA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2F5323-FE2D-449B-8582-29567C831C82}"/>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19523203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BE4CA-8D5E-4864-A10E-436D4250DBDC}"/>
              </a:ext>
            </a:extLst>
          </p:cNvPr>
          <p:cNvSpPr>
            <a:spLocks noGrp="1"/>
          </p:cNvSpPr>
          <p:nvPr>
            <p:ph type="dt" sz="half" idx="10"/>
          </p:nvPr>
        </p:nvSpPr>
        <p:spPr/>
        <p:txBody>
          <a:bodyPr/>
          <a:lstStyle/>
          <a:p>
            <a:fld id="{186EDC6E-4D4A-4533-B936-075EDA47F9EE}" type="datetime1">
              <a:rPr lang="en-US" smtClean="0"/>
              <a:t>5/15/2024</a:t>
            </a:fld>
            <a:endParaRPr lang="en-US"/>
          </a:p>
        </p:txBody>
      </p:sp>
      <p:sp>
        <p:nvSpPr>
          <p:cNvPr id="3" name="Footer Placeholder 2">
            <a:extLst>
              <a:ext uri="{FF2B5EF4-FFF2-40B4-BE49-F238E27FC236}">
                <a16:creationId xmlns:a16="http://schemas.microsoft.com/office/drawing/2014/main" id="{85822179-D7A9-4BDC-9E1C-EFED32ABB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0F616-5A48-4C1A-A490-0D395C846584}"/>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33186107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E0E0D-ED71-438E-A93D-A35D58D49A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5DBC3D-3A0E-401D-A1C5-BA8EC2E9D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6939BA7-6BEA-4981-891D-3B4A4D9E4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79498C-C049-42DD-95BD-5171F50AF149}"/>
              </a:ext>
            </a:extLst>
          </p:cNvPr>
          <p:cNvSpPr>
            <a:spLocks noGrp="1"/>
          </p:cNvSpPr>
          <p:nvPr>
            <p:ph type="dt" sz="half" idx="10"/>
          </p:nvPr>
        </p:nvSpPr>
        <p:spPr/>
        <p:txBody>
          <a:bodyPr/>
          <a:lstStyle/>
          <a:p>
            <a:fld id="{EE0FD1FE-52D6-4E7A-B7C4-95C80753BB4A}" type="datetime1">
              <a:rPr lang="en-US" smtClean="0"/>
              <a:t>5/15/2024</a:t>
            </a:fld>
            <a:endParaRPr lang="en-US"/>
          </a:p>
        </p:txBody>
      </p:sp>
      <p:sp>
        <p:nvSpPr>
          <p:cNvPr id="6" name="Footer Placeholder 5">
            <a:extLst>
              <a:ext uri="{FF2B5EF4-FFF2-40B4-BE49-F238E27FC236}">
                <a16:creationId xmlns:a16="http://schemas.microsoft.com/office/drawing/2014/main" id="{06191B75-E662-45B0-A495-20300A147C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749158-D94F-42AF-89D9-688CCE2C7EC9}"/>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4070415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00C4-F0B9-4FB2-A621-5649AECDF2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5D2D0E-F48D-496B-A81E-521C9DDD0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D6C26FC-029E-4F4A-B908-7EACAE4DFD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DD5909-D899-4C12-9B91-FC412C9FEE5B}"/>
              </a:ext>
            </a:extLst>
          </p:cNvPr>
          <p:cNvSpPr>
            <a:spLocks noGrp="1"/>
          </p:cNvSpPr>
          <p:nvPr>
            <p:ph type="dt" sz="half" idx="10"/>
          </p:nvPr>
        </p:nvSpPr>
        <p:spPr/>
        <p:txBody>
          <a:bodyPr/>
          <a:lstStyle/>
          <a:p>
            <a:fld id="{22E71635-6A41-484D-B664-6DA97C91B5E7}" type="datetime1">
              <a:rPr lang="en-US" smtClean="0"/>
              <a:t>5/15/2024</a:t>
            </a:fld>
            <a:endParaRPr lang="en-US"/>
          </a:p>
        </p:txBody>
      </p:sp>
      <p:sp>
        <p:nvSpPr>
          <p:cNvPr id="6" name="Footer Placeholder 5">
            <a:extLst>
              <a:ext uri="{FF2B5EF4-FFF2-40B4-BE49-F238E27FC236}">
                <a16:creationId xmlns:a16="http://schemas.microsoft.com/office/drawing/2014/main" id="{EA466B3F-57A5-4643-A2F9-C1626BB5F8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2AEA32-E568-436B-B493-8DF9E4DB9678}"/>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3524893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CAE3-627A-435B-A113-C317E58B521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543A847-2D4C-4EAB-89C3-A27724F094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A948C7-F8B6-4921-BAA9-9673DF0DFCA7}"/>
              </a:ext>
            </a:extLst>
          </p:cNvPr>
          <p:cNvSpPr>
            <a:spLocks noGrp="1"/>
          </p:cNvSpPr>
          <p:nvPr>
            <p:ph type="dt" sz="half" idx="10"/>
          </p:nvPr>
        </p:nvSpPr>
        <p:spPr/>
        <p:txBody>
          <a:bodyPr/>
          <a:lstStyle/>
          <a:p>
            <a:fld id="{1A070F07-6CFE-465E-BDEA-5769E9669448}" type="datetime1">
              <a:rPr lang="en-US" smtClean="0"/>
              <a:t>5/15/2024</a:t>
            </a:fld>
            <a:endParaRPr lang="en-US"/>
          </a:p>
        </p:txBody>
      </p:sp>
      <p:sp>
        <p:nvSpPr>
          <p:cNvPr id="5" name="Footer Placeholder 4">
            <a:extLst>
              <a:ext uri="{FF2B5EF4-FFF2-40B4-BE49-F238E27FC236}">
                <a16:creationId xmlns:a16="http://schemas.microsoft.com/office/drawing/2014/main" id="{9C0F58EB-30AA-4F4C-B208-F811B50795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A6AD6C-F40C-4840-8E5D-78E9117D9475}"/>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211644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A39A2A-FFAB-465D-88FE-6BB7148F5D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CBAD931-7C47-4BBC-94A4-18B38204E5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E9243-492D-43EC-878D-0B028BB5218F}"/>
              </a:ext>
            </a:extLst>
          </p:cNvPr>
          <p:cNvSpPr>
            <a:spLocks noGrp="1"/>
          </p:cNvSpPr>
          <p:nvPr>
            <p:ph type="dt" sz="half" idx="10"/>
          </p:nvPr>
        </p:nvSpPr>
        <p:spPr/>
        <p:txBody>
          <a:bodyPr/>
          <a:lstStyle/>
          <a:p>
            <a:fld id="{037F4F2E-9CBA-4579-9E88-C69C933EF123}" type="datetime1">
              <a:rPr lang="en-US" smtClean="0"/>
              <a:t>5/15/2024</a:t>
            </a:fld>
            <a:endParaRPr lang="en-US"/>
          </a:p>
        </p:txBody>
      </p:sp>
      <p:sp>
        <p:nvSpPr>
          <p:cNvPr id="5" name="Footer Placeholder 4">
            <a:extLst>
              <a:ext uri="{FF2B5EF4-FFF2-40B4-BE49-F238E27FC236}">
                <a16:creationId xmlns:a16="http://schemas.microsoft.com/office/drawing/2014/main" id="{AB8617C4-1484-447D-9CB9-EE2EFF26DB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D6E219-EC2B-4601-A3C4-0765473C6453}"/>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24222187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90FA-87CA-46D0-9379-079294B7D874}"/>
              </a:ext>
            </a:extLst>
          </p:cNvPr>
          <p:cNvSpPr>
            <a:spLocks noGrp="1"/>
          </p:cNvSpPr>
          <p:nvPr>
            <p:ph type="title" hasCustomPrompt="1"/>
          </p:nvPr>
        </p:nvSpPr>
        <p:spPr>
          <a:xfrm>
            <a:off x="0" y="0"/>
            <a:ext cx="12192000" cy="1005840"/>
          </a:xfrm>
          <a:solidFill>
            <a:srgbClr val="E46C0A"/>
          </a:solidFill>
        </p:spPr>
        <p:txBody>
          <a:bodyPr/>
          <a:lstStyle>
            <a:lvl1pPr algn="ctr">
              <a:defRPr>
                <a:solidFill>
                  <a:schemeClr val="bg1"/>
                </a:solidFill>
              </a:defRPr>
            </a:lvl1pPr>
          </a:lstStyle>
          <a:p>
            <a:r>
              <a:rPr lang="en-US" dirty="0"/>
              <a:t>Heading Main Topics</a:t>
            </a:r>
          </a:p>
        </p:txBody>
      </p:sp>
      <p:sp>
        <p:nvSpPr>
          <p:cNvPr id="3" name="Content Placeholder 2">
            <a:extLst>
              <a:ext uri="{FF2B5EF4-FFF2-40B4-BE49-F238E27FC236}">
                <a16:creationId xmlns:a16="http://schemas.microsoft.com/office/drawing/2014/main" id="{8A3F624F-F4ED-4690-A26A-67D1E115FDC9}"/>
              </a:ext>
            </a:extLst>
          </p:cNvPr>
          <p:cNvSpPr>
            <a:spLocks noGrp="1"/>
          </p:cNvSpPr>
          <p:nvPr>
            <p:ph sz="half" idx="1" hasCustomPrompt="1"/>
          </p:nvPr>
        </p:nvSpPr>
        <p:spPr>
          <a:xfrm>
            <a:off x="738143" y="1253331"/>
            <a:ext cx="10715713" cy="4351338"/>
          </a:xfrm>
        </p:spPr>
        <p:txBody>
          <a:bodyPr/>
          <a:lstStyle>
            <a:lvl1pPr>
              <a:buFont typeface="Wingdings" panose="05000000000000000000" pitchFamily="2" charset="2"/>
              <a:buChar char="§"/>
              <a:defRPr/>
            </a:lvl1pPr>
            <a:lvl2pPr>
              <a:buFont typeface="Wingdings" panose="05000000000000000000" pitchFamily="2" charset="2"/>
              <a:buChar char="§"/>
              <a:defRPr/>
            </a:lvl2pPr>
          </a:lstStyle>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Orange heading for main topics</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Bullet (Times New Roman, 28 pt.)</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Sub-bullet (Times New Roman, 24 pt.)</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No more than 6 lines per slide</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No more than 6 words per line</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Each PowerPoint slide should take one minute of presentation time</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presenter should provide specific, detailed information, not words on the slide</a:t>
            </a:r>
            <a:endParaRPr lang="en-US" dirty="0">
              <a:latin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9C698ECE-A878-4348-B8A1-1C946B676114}"/>
              </a:ext>
            </a:extLst>
          </p:cNvPr>
          <p:cNvSpPr>
            <a:spLocks noGrp="1"/>
          </p:cNvSpPr>
          <p:nvPr>
            <p:ph type="dt" sz="half" idx="10"/>
          </p:nvPr>
        </p:nvSpPr>
        <p:spPr/>
        <p:txBody>
          <a:bodyPr/>
          <a:lstStyle/>
          <a:p>
            <a:fld id="{74A6C077-B8D9-4BBC-A22A-8C2107676EFB}" type="datetime1">
              <a:rPr lang="en-US" smtClean="0"/>
              <a:t>5/15/2024</a:t>
            </a:fld>
            <a:endParaRPr lang="en-US"/>
          </a:p>
        </p:txBody>
      </p:sp>
      <p:sp>
        <p:nvSpPr>
          <p:cNvPr id="6" name="Footer Placeholder 5">
            <a:extLst>
              <a:ext uri="{FF2B5EF4-FFF2-40B4-BE49-F238E27FC236}">
                <a16:creationId xmlns:a16="http://schemas.microsoft.com/office/drawing/2014/main" id="{F1680B59-4F05-4656-BDA3-4C10EACB4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8CE8D-5AFE-4642-9706-2665D6E0D781}"/>
              </a:ext>
            </a:extLst>
          </p:cNvPr>
          <p:cNvSpPr>
            <a:spLocks noGrp="1"/>
          </p:cNvSpPr>
          <p:nvPr>
            <p:ph type="sldNum" sz="quarter" idx="12"/>
          </p:nvPr>
        </p:nvSpPr>
        <p:spPr/>
        <p:txBody>
          <a:bodyPr/>
          <a:lstStyle/>
          <a:p>
            <a:fld id="{1CAA0138-2AFB-448D-B177-F61CB55D0BD0}" type="slidenum">
              <a:rPr lang="en-US" smtClean="0"/>
              <a:t>‹#›</a:t>
            </a:fld>
            <a:endParaRPr lang="en-US"/>
          </a:p>
        </p:txBody>
      </p:sp>
      <p:pic>
        <p:nvPicPr>
          <p:cNvPr id="10" name="Picture 9">
            <a:extLst>
              <a:ext uri="{FF2B5EF4-FFF2-40B4-BE49-F238E27FC236}">
                <a16:creationId xmlns:a16="http://schemas.microsoft.com/office/drawing/2014/main" id="{F45B0725-0DB9-483B-AC42-3B0FCE222A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Tree>
    <p:extLst>
      <p:ext uri="{BB962C8B-B14F-4D97-AF65-F5344CB8AC3E}">
        <p14:creationId xmlns:p14="http://schemas.microsoft.com/office/powerpoint/2010/main" val="3744692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07C1C15-C301-4CC4-B93E-1149A3126EFC}"/>
              </a:ext>
            </a:extLst>
          </p:cNvPr>
          <p:cNvSpPr/>
          <p:nvPr userDrawn="1"/>
        </p:nvSpPr>
        <p:spPr>
          <a:xfrm>
            <a:off x="0" y="0"/>
            <a:ext cx="12192000" cy="5392396"/>
          </a:xfrm>
          <a:prstGeom prst="rect">
            <a:avLst/>
          </a:prstGeom>
          <a:solidFill>
            <a:srgbClr val="2540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658194-2031-4046-A384-888B94C65F6C}"/>
              </a:ext>
            </a:extLst>
          </p:cNvPr>
          <p:cNvSpPr>
            <a:spLocks noGrp="1"/>
          </p:cNvSpPr>
          <p:nvPr>
            <p:ph type="title" hasCustomPrompt="1"/>
          </p:nvPr>
        </p:nvSpPr>
        <p:spPr>
          <a:xfrm>
            <a:off x="838200" y="1991860"/>
            <a:ext cx="10515600" cy="1325563"/>
          </a:xfrm>
        </p:spPr>
        <p:txBody>
          <a:bodyPr>
            <a:normAutofit/>
          </a:bodyPr>
          <a:lstStyle>
            <a:lvl1pPr algn="ctr">
              <a:defRPr sz="4400" b="1">
                <a:solidFill>
                  <a:schemeClr val="bg1"/>
                </a:solidFill>
              </a:defRPr>
            </a:lvl1pPr>
          </a:lstStyle>
          <a:p>
            <a:r>
              <a:rPr lang="en-US" dirty="0"/>
              <a:t>Section Slide</a:t>
            </a:r>
          </a:p>
        </p:txBody>
      </p:sp>
      <p:sp>
        <p:nvSpPr>
          <p:cNvPr id="4" name="Date Placeholder 3">
            <a:extLst>
              <a:ext uri="{FF2B5EF4-FFF2-40B4-BE49-F238E27FC236}">
                <a16:creationId xmlns:a16="http://schemas.microsoft.com/office/drawing/2014/main" id="{D12A7960-C0C4-4D3F-9EA4-63D64A04FC0F}"/>
              </a:ext>
            </a:extLst>
          </p:cNvPr>
          <p:cNvSpPr>
            <a:spLocks noGrp="1"/>
          </p:cNvSpPr>
          <p:nvPr>
            <p:ph type="dt" sz="half" idx="10"/>
          </p:nvPr>
        </p:nvSpPr>
        <p:spPr/>
        <p:txBody>
          <a:bodyPr/>
          <a:lstStyle/>
          <a:p>
            <a:fld id="{3D61EA35-4637-4BCC-ABFD-BA227C62DF59}" type="datetime1">
              <a:rPr lang="en-US" smtClean="0"/>
              <a:t>5/15/2024</a:t>
            </a:fld>
            <a:endParaRPr lang="en-US"/>
          </a:p>
        </p:txBody>
      </p:sp>
      <p:sp>
        <p:nvSpPr>
          <p:cNvPr id="5" name="Footer Placeholder 4">
            <a:extLst>
              <a:ext uri="{FF2B5EF4-FFF2-40B4-BE49-F238E27FC236}">
                <a16:creationId xmlns:a16="http://schemas.microsoft.com/office/drawing/2014/main" id="{44F8CAE7-AE13-4F0B-B684-DCEF03350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8D171-ABE6-4985-965B-9945E3F01922}"/>
              </a:ext>
            </a:extLst>
          </p:cNvPr>
          <p:cNvSpPr>
            <a:spLocks noGrp="1"/>
          </p:cNvSpPr>
          <p:nvPr>
            <p:ph type="sldNum" sz="quarter" idx="12"/>
          </p:nvPr>
        </p:nvSpPr>
        <p:spPr/>
        <p:txBody>
          <a:bodyPr/>
          <a:lstStyle/>
          <a:p>
            <a:fld id="{1CAA0138-2AFB-448D-B177-F61CB55D0BD0}" type="slidenum">
              <a:rPr lang="en-US" smtClean="0"/>
              <a:t>‹#›</a:t>
            </a:fld>
            <a:endParaRPr lang="en-US"/>
          </a:p>
        </p:txBody>
      </p:sp>
      <p:pic>
        <p:nvPicPr>
          <p:cNvPr id="9" name="Picture 8">
            <a:extLst>
              <a:ext uri="{FF2B5EF4-FFF2-40B4-BE49-F238E27FC236}">
                <a16:creationId xmlns:a16="http://schemas.microsoft.com/office/drawing/2014/main" id="{A15F35DB-947A-47C7-A470-A62583C2AD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Tree>
    <p:extLst>
      <p:ext uri="{BB962C8B-B14F-4D97-AF65-F5344CB8AC3E}">
        <p14:creationId xmlns:p14="http://schemas.microsoft.com/office/powerpoint/2010/main" val="322738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90FA-87CA-46D0-9379-079294B7D874}"/>
              </a:ext>
            </a:extLst>
          </p:cNvPr>
          <p:cNvSpPr>
            <a:spLocks noGrp="1"/>
          </p:cNvSpPr>
          <p:nvPr>
            <p:ph type="title" hasCustomPrompt="1"/>
          </p:nvPr>
        </p:nvSpPr>
        <p:spPr>
          <a:xfrm>
            <a:off x="0" y="0"/>
            <a:ext cx="12192000" cy="1005840"/>
          </a:xfrm>
          <a:solidFill>
            <a:srgbClr val="E46C0A"/>
          </a:solidFill>
        </p:spPr>
        <p:txBody>
          <a:bodyPr/>
          <a:lstStyle>
            <a:lvl1pPr algn="ctr">
              <a:defRPr>
                <a:solidFill>
                  <a:schemeClr val="bg1"/>
                </a:solidFill>
              </a:defRPr>
            </a:lvl1pPr>
          </a:lstStyle>
          <a:p>
            <a:r>
              <a:rPr lang="en-US" dirty="0"/>
              <a:t>Heading Main Topics</a:t>
            </a:r>
          </a:p>
        </p:txBody>
      </p:sp>
      <p:sp>
        <p:nvSpPr>
          <p:cNvPr id="3" name="Content Placeholder 2">
            <a:extLst>
              <a:ext uri="{FF2B5EF4-FFF2-40B4-BE49-F238E27FC236}">
                <a16:creationId xmlns:a16="http://schemas.microsoft.com/office/drawing/2014/main" id="{8A3F624F-F4ED-4690-A26A-67D1E115FDC9}"/>
              </a:ext>
            </a:extLst>
          </p:cNvPr>
          <p:cNvSpPr>
            <a:spLocks noGrp="1"/>
          </p:cNvSpPr>
          <p:nvPr>
            <p:ph sz="half" idx="1" hasCustomPrompt="1"/>
          </p:nvPr>
        </p:nvSpPr>
        <p:spPr>
          <a:xfrm>
            <a:off x="738143" y="1253331"/>
            <a:ext cx="10715713" cy="4351338"/>
          </a:xfrm>
        </p:spPr>
        <p:txBody>
          <a:bodyPr/>
          <a:lstStyle>
            <a:lvl1pPr>
              <a:buFont typeface="Wingdings" panose="05000000000000000000" pitchFamily="2" charset="2"/>
              <a:buChar char="§"/>
              <a:defRPr/>
            </a:lvl1pPr>
            <a:lvl2pPr>
              <a:buFont typeface="Wingdings" panose="05000000000000000000" pitchFamily="2" charset="2"/>
              <a:buChar char="§"/>
              <a:defRPr/>
            </a:lvl2pPr>
          </a:lstStyle>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Orange heading for main topics</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Bullet (Times New Roman, 28 pt.)</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Sub-bullet (Times New Roman, 24 pt.)</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No more than 6 lines per slide</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No more than 6 words per line</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Each PowerPoint slide should take one minute of presentation time</a:t>
            </a:r>
          </a:p>
          <a:p>
            <a:pPr lvl="1">
              <a:buFont typeface="Wingdings" panose="05000000000000000000" pitchFamily="2" charset="2"/>
              <a:buChar char="§"/>
            </a:pPr>
            <a:r>
              <a:rPr lang="en-US" sz="2400" dirty="0">
                <a:latin typeface="Times New Roman" panose="02020603050405020304" pitchFamily="18" charset="0"/>
                <a:cs typeface="Times New Roman" panose="02020603050405020304" pitchFamily="18" charset="0"/>
              </a:rPr>
              <a:t>The presenter should provide specific, detailed information, not words on the slide</a:t>
            </a:r>
            <a:endParaRPr lang="en-US" dirty="0">
              <a:latin typeface="Times New Roman" panose="02020603050405020304" pitchFamily="18" charset="0"/>
              <a:cs typeface="Times New Roman" panose="02020603050405020304" pitchFamily="18" charset="0"/>
            </a:endParaRPr>
          </a:p>
        </p:txBody>
      </p:sp>
      <p:sp>
        <p:nvSpPr>
          <p:cNvPr id="5" name="Date Placeholder 4">
            <a:extLst>
              <a:ext uri="{FF2B5EF4-FFF2-40B4-BE49-F238E27FC236}">
                <a16:creationId xmlns:a16="http://schemas.microsoft.com/office/drawing/2014/main" id="{9C698ECE-A878-4348-B8A1-1C946B676114}"/>
              </a:ext>
            </a:extLst>
          </p:cNvPr>
          <p:cNvSpPr>
            <a:spLocks noGrp="1"/>
          </p:cNvSpPr>
          <p:nvPr>
            <p:ph type="dt" sz="half" idx="10"/>
          </p:nvPr>
        </p:nvSpPr>
        <p:spPr/>
        <p:txBody>
          <a:bodyPr/>
          <a:lstStyle/>
          <a:p>
            <a:fld id="{74A6C077-B8D9-4BBC-A22A-8C2107676EFB}" type="datetime1">
              <a:rPr lang="en-US" smtClean="0"/>
              <a:t>5/15/2024</a:t>
            </a:fld>
            <a:endParaRPr lang="en-US"/>
          </a:p>
        </p:txBody>
      </p:sp>
      <p:sp>
        <p:nvSpPr>
          <p:cNvPr id="6" name="Footer Placeholder 5">
            <a:extLst>
              <a:ext uri="{FF2B5EF4-FFF2-40B4-BE49-F238E27FC236}">
                <a16:creationId xmlns:a16="http://schemas.microsoft.com/office/drawing/2014/main" id="{F1680B59-4F05-4656-BDA3-4C10EACB4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8CE8D-5AFE-4642-9706-2665D6E0D781}"/>
              </a:ext>
            </a:extLst>
          </p:cNvPr>
          <p:cNvSpPr>
            <a:spLocks noGrp="1"/>
          </p:cNvSpPr>
          <p:nvPr>
            <p:ph type="sldNum" sz="quarter" idx="12"/>
          </p:nvPr>
        </p:nvSpPr>
        <p:spPr/>
        <p:txBody>
          <a:bodyPr/>
          <a:lstStyle/>
          <a:p>
            <a:fld id="{1CAA0138-2AFB-448D-B177-F61CB55D0BD0}" type="slidenum">
              <a:rPr lang="en-US" smtClean="0"/>
              <a:t>‹#›</a:t>
            </a:fld>
            <a:endParaRPr lang="en-US"/>
          </a:p>
        </p:txBody>
      </p:sp>
      <p:pic>
        <p:nvPicPr>
          <p:cNvPr id="10" name="Picture 9">
            <a:extLst>
              <a:ext uri="{FF2B5EF4-FFF2-40B4-BE49-F238E27FC236}">
                <a16:creationId xmlns:a16="http://schemas.microsoft.com/office/drawing/2014/main" id="{F45B0725-0DB9-483B-AC42-3B0FCE222A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Tree>
    <p:extLst>
      <p:ext uri="{BB962C8B-B14F-4D97-AF65-F5344CB8AC3E}">
        <p14:creationId xmlns:p14="http://schemas.microsoft.com/office/powerpoint/2010/main" val="3800956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390FA-87CA-46D0-9379-079294B7D874}"/>
              </a:ext>
            </a:extLst>
          </p:cNvPr>
          <p:cNvSpPr>
            <a:spLocks noGrp="1"/>
          </p:cNvSpPr>
          <p:nvPr>
            <p:ph type="title" hasCustomPrompt="1"/>
          </p:nvPr>
        </p:nvSpPr>
        <p:spPr>
          <a:xfrm>
            <a:off x="0" y="0"/>
            <a:ext cx="12192000" cy="1005840"/>
          </a:xfrm>
          <a:solidFill>
            <a:srgbClr val="1F497D"/>
          </a:solidFill>
        </p:spPr>
        <p:txBody>
          <a:bodyPr/>
          <a:lstStyle>
            <a:lvl1pPr algn="ctr">
              <a:defRPr>
                <a:solidFill>
                  <a:schemeClr val="bg1"/>
                </a:solidFill>
              </a:defRPr>
            </a:lvl1pPr>
          </a:lstStyle>
          <a:p>
            <a:r>
              <a:rPr lang="en-US" dirty="0"/>
              <a:t>Heading Subtopics</a:t>
            </a:r>
          </a:p>
        </p:txBody>
      </p:sp>
      <p:sp>
        <p:nvSpPr>
          <p:cNvPr id="3" name="Content Placeholder 2">
            <a:extLst>
              <a:ext uri="{FF2B5EF4-FFF2-40B4-BE49-F238E27FC236}">
                <a16:creationId xmlns:a16="http://schemas.microsoft.com/office/drawing/2014/main" id="{8A3F624F-F4ED-4690-A26A-67D1E115FDC9}"/>
              </a:ext>
            </a:extLst>
          </p:cNvPr>
          <p:cNvSpPr>
            <a:spLocks noGrp="1"/>
          </p:cNvSpPr>
          <p:nvPr>
            <p:ph sz="half" idx="1" hasCustomPrompt="1"/>
          </p:nvPr>
        </p:nvSpPr>
        <p:spPr>
          <a:xfrm>
            <a:off x="738143" y="1253331"/>
            <a:ext cx="10715713" cy="4351338"/>
          </a:xfrm>
        </p:spPr>
        <p:txBody>
          <a:bodyPr/>
          <a:lstStyle>
            <a:lvl1pPr>
              <a:buFont typeface="Wingdings" panose="05000000000000000000" pitchFamily="2" charset="2"/>
              <a:buChar char="§"/>
              <a:defRPr/>
            </a:lvl1pPr>
          </a:lstStyle>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Blue heading for subtopics</a:t>
            </a:r>
          </a:p>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Adhere to image requirements:</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No borders or effects added to images</a:t>
            </a:r>
          </a:p>
          <a:p>
            <a:pPr lvl="1">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Utilize “free clipart” to avoid infringing upon  intellectual property</a:t>
            </a:r>
          </a:p>
        </p:txBody>
      </p:sp>
      <p:sp>
        <p:nvSpPr>
          <p:cNvPr id="5" name="Date Placeholder 4">
            <a:extLst>
              <a:ext uri="{FF2B5EF4-FFF2-40B4-BE49-F238E27FC236}">
                <a16:creationId xmlns:a16="http://schemas.microsoft.com/office/drawing/2014/main" id="{9C698ECE-A878-4348-B8A1-1C946B676114}"/>
              </a:ext>
            </a:extLst>
          </p:cNvPr>
          <p:cNvSpPr>
            <a:spLocks noGrp="1"/>
          </p:cNvSpPr>
          <p:nvPr>
            <p:ph type="dt" sz="half" idx="10"/>
          </p:nvPr>
        </p:nvSpPr>
        <p:spPr/>
        <p:txBody>
          <a:bodyPr/>
          <a:lstStyle/>
          <a:p>
            <a:fld id="{DC3DA5BB-A450-46C5-B69F-41BC89A24032}" type="datetime1">
              <a:rPr lang="en-US" smtClean="0"/>
              <a:t>5/15/2024</a:t>
            </a:fld>
            <a:endParaRPr lang="en-US"/>
          </a:p>
        </p:txBody>
      </p:sp>
      <p:sp>
        <p:nvSpPr>
          <p:cNvPr id="6" name="Footer Placeholder 5">
            <a:extLst>
              <a:ext uri="{FF2B5EF4-FFF2-40B4-BE49-F238E27FC236}">
                <a16:creationId xmlns:a16="http://schemas.microsoft.com/office/drawing/2014/main" id="{F1680B59-4F05-4656-BDA3-4C10EACB42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18CE8D-5AFE-4642-9706-2665D6E0D781}"/>
              </a:ext>
            </a:extLst>
          </p:cNvPr>
          <p:cNvSpPr>
            <a:spLocks noGrp="1"/>
          </p:cNvSpPr>
          <p:nvPr>
            <p:ph type="sldNum" sz="quarter" idx="12"/>
          </p:nvPr>
        </p:nvSpPr>
        <p:spPr/>
        <p:txBody>
          <a:bodyPr/>
          <a:lstStyle/>
          <a:p>
            <a:fld id="{1CAA0138-2AFB-448D-B177-F61CB55D0BD0}" type="slidenum">
              <a:rPr lang="en-US" smtClean="0"/>
              <a:t>‹#›</a:t>
            </a:fld>
            <a:endParaRPr lang="en-US"/>
          </a:p>
        </p:txBody>
      </p:sp>
      <p:pic>
        <p:nvPicPr>
          <p:cNvPr id="9" name="Picture 8">
            <a:extLst>
              <a:ext uri="{FF2B5EF4-FFF2-40B4-BE49-F238E27FC236}">
                <a16:creationId xmlns:a16="http://schemas.microsoft.com/office/drawing/2014/main" id="{DFE3637B-4FB4-474E-BB67-BED5AC494F7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Tree>
    <p:extLst>
      <p:ext uri="{BB962C8B-B14F-4D97-AF65-F5344CB8AC3E}">
        <p14:creationId xmlns:p14="http://schemas.microsoft.com/office/powerpoint/2010/main" val="804993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CBE4CA-8D5E-4864-A10E-436D4250DBDC}"/>
              </a:ext>
            </a:extLst>
          </p:cNvPr>
          <p:cNvSpPr>
            <a:spLocks noGrp="1"/>
          </p:cNvSpPr>
          <p:nvPr>
            <p:ph type="dt" sz="half" idx="10"/>
          </p:nvPr>
        </p:nvSpPr>
        <p:spPr/>
        <p:txBody>
          <a:bodyPr/>
          <a:lstStyle/>
          <a:p>
            <a:fld id="{950152E4-9066-46BE-BEBC-73ED88D6B9C8}" type="datetime1">
              <a:rPr lang="en-US" smtClean="0"/>
              <a:t>5/15/2024</a:t>
            </a:fld>
            <a:endParaRPr lang="en-US"/>
          </a:p>
        </p:txBody>
      </p:sp>
      <p:sp>
        <p:nvSpPr>
          <p:cNvPr id="3" name="Footer Placeholder 2">
            <a:extLst>
              <a:ext uri="{FF2B5EF4-FFF2-40B4-BE49-F238E27FC236}">
                <a16:creationId xmlns:a16="http://schemas.microsoft.com/office/drawing/2014/main" id="{85822179-D7A9-4BDC-9E1C-EFED32ABB2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B0F616-5A48-4C1A-A490-0D395C846584}"/>
              </a:ext>
            </a:extLst>
          </p:cNvPr>
          <p:cNvSpPr>
            <a:spLocks noGrp="1"/>
          </p:cNvSpPr>
          <p:nvPr>
            <p:ph type="sldNum" sz="quarter" idx="12"/>
          </p:nvPr>
        </p:nvSpPr>
        <p:spPr/>
        <p:txBody>
          <a:bodyPr/>
          <a:lstStyle/>
          <a:p>
            <a:fld id="{1CAA0138-2AFB-448D-B177-F61CB55D0BD0}" type="slidenum">
              <a:rPr lang="en-US" smtClean="0"/>
              <a:t>‹#›</a:t>
            </a:fld>
            <a:endParaRPr lang="en-US"/>
          </a:p>
        </p:txBody>
      </p:sp>
      <p:pic>
        <p:nvPicPr>
          <p:cNvPr id="6" name="Picture 5">
            <a:extLst>
              <a:ext uri="{FF2B5EF4-FFF2-40B4-BE49-F238E27FC236}">
                <a16:creationId xmlns:a16="http://schemas.microsoft.com/office/drawing/2014/main" id="{F6A21348-2961-4B44-B732-74B7EB08E80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Tree>
    <p:extLst>
      <p:ext uri="{BB962C8B-B14F-4D97-AF65-F5344CB8AC3E}">
        <p14:creationId xmlns:p14="http://schemas.microsoft.com/office/powerpoint/2010/main" val="3828297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66700"/>
            <a:ext cx="10134599" cy="1143000"/>
          </a:xfrm>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AE0908-393B-4570-97CB-87DE65C9C782}" type="slidenum">
              <a:rPr lang="en-US" smtClean="0"/>
              <a:t>‹#›</a:t>
            </a:fld>
            <a:endParaRPr lang="en-US"/>
          </a:p>
        </p:txBody>
      </p:sp>
    </p:spTree>
    <p:extLst>
      <p:ext uri="{BB962C8B-B14F-4D97-AF65-F5344CB8AC3E}">
        <p14:creationId xmlns:p14="http://schemas.microsoft.com/office/powerpoint/2010/main" val="3185218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8360-2446-400C-A70D-593EE98F986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0804F5-5A0E-4FF2-97E0-97FABFCC8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6ADAE81-9CE4-450A-915F-C58F2C2E1819}"/>
              </a:ext>
            </a:extLst>
          </p:cNvPr>
          <p:cNvSpPr>
            <a:spLocks noGrp="1"/>
          </p:cNvSpPr>
          <p:nvPr>
            <p:ph type="dt" sz="half" idx="10"/>
          </p:nvPr>
        </p:nvSpPr>
        <p:spPr/>
        <p:txBody>
          <a:bodyPr/>
          <a:lstStyle/>
          <a:p>
            <a:fld id="{E1DBB478-35D8-4B92-9838-756BEF206C22}" type="datetime1">
              <a:rPr lang="en-US" smtClean="0"/>
              <a:t>5/15/2024</a:t>
            </a:fld>
            <a:endParaRPr lang="en-US"/>
          </a:p>
        </p:txBody>
      </p:sp>
      <p:sp>
        <p:nvSpPr>
          <p:cNvPr id="5" name="Footer Placeholder 4">
            <a:extLst>
              <a:ext uri="{FF2B5EF4-FFF2-40B4-BE49-F238E27FC236}">
                <a16:creationId xmlns:a16="http://schemas.microsoft.com/office/drawing/2014/main" id="{63FCA95C-04C2-4A1C-8959-7D0430C348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E943AD-C909-41FC-AD1D-59F58A543A7D}"/>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4107154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58194-2031-4046-A384-888B94C65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31A34E-5C8E-4020-9601-B16277AFDF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2A7960-C0C4-4D3F-9EA4-63D64A04FC0F}"/>
              </a:ext>
            </a:extLst>
          </p:cNvPr>
          <p:cNvSpPr>
            <a:spLocks noGrp="1"/>
          </p:cNvSpPr>
          <p:nvPr>
            <p:ph type="dt" sz="half" idx="10"/>
          </p:nvPr>
        </p:nvSpPr>
        <p:spPr/>
        <p:txBody>
          <a:bodyPr/>
          <a:lstStyle/>
          <a:p>
            <a:fld id="{8424A7AD-E779-4F79-AC13-3274AB26F448}" type="datetime1">
              <a:rPr lang="en-US" smtClean="0"/>
              <a:t>5/15/2024</a:t>
            </a:fld>
            <a:endParaRPr lang="en-US"/>
          </a:p>
        </p:txBody>
      </p:sp>
      <p:sp>
        <p:nvSpPr>
          <p:cNvPr id="5" name="Footer Placeholder 4">
            <a:extLst>
              <a:ext uri="{FF2B5EF4-FFF2-40B4-BE49-F238E27FC236}">
                <a16:creationId xmlns:a16="http://schemas.microsoft.com/office/drawing/2014/main" id="{44F8CAE7-AE13-4F0B-B684-DCEF03350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38D171-ABE6-4985-965B-9945E3F01922}"/>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1843330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6DBF-3F29-411B-8533-DE01D73B23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7A5C7D5-1582-45FD-94AC-7EEA72572B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C0F412-5DB4-4B2A-B94B-BD6873DC1988}"/>
              </a:ext>
            </a:extLst>
          </p:cNvPr>
          <p:cNvSpPr>
            <a:spLocks noGrp="1"/>
          </p:cNvSpPr>
          <p:nvPr>
            <p:ph type="dt" sz="half" idx="10"/>
          </p:nvPr>
        </p:nvSpPr>
        <p:spPr/>
        <p:txBody>
          <a:bodyPr/>
          <a:lstStyle/>
          <a:p>
            <a:fld id="{635069E2-DF14-44B2-8DA6-FA22AB07E972}" type="datetime1">
              <a:rPr lang="en-US" smtClean="0"/>
              <a:t>5/15/2024</a:t>
            </a:fld>
            <a:endParaRPr lang="en-US"/>
          </a:p>
        </p:txBody>
      </p:sp>
      <p:sp>
        <p:nvSpPr>
          <p:cNvPr id="5" name="Footer Placeholder 4">
            <a:extLst>
              <a:ext uri="{FF2B5EF4-FFF2-40B4-BE49-F238E27FC236}">
                <a16:creationId xmlns:a16="http://schemas.microsoft.com/office/drawing/2014/main" id="{A6B93554-E722-47FA-8783-2479A44866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B48B83-3A86-4F1E-ACBB-7BED9823BBFE}"/>
              </a:ext>
            </a:extLst>
          </p:cNvPr>
          <p:cNvSpPr>
            <a:spLocks noGrp="1"/>
          </p:cNvSpPr>
          <p:nvPr>
            <p:ph type="sldNum" sz="quarter" idx="12"/>
          </p:nvPr>
        </p:nvSpPr>
        <p:spPr/>
        <p:txBody>
          <a:bodyPr/>
          <a:lstStyle/>
          <a:p>
            <a:fld id="{1CAA0138-2AFB-448D-B177-F61CB55D0BD0}" type="slidenum">
              <a:rPr lang="en-US" smtClean="0"/>
              <a:t>‹#›</a:t>
            </a:fld>
            <a:endParaRPr lang="en-US"/>
          </a:p>
        </p:txBody>
      </p:sp>
    </p:spTree>
    <p:extLst>
      <p:ext uri="{BB962C8B-B14F-4D97-AF65-F5344CB8AC3E}">
        <p14:creationId xmlns:p14="http://schemas.microsoft.com/office/powerpoint/2010/main" val="324634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03017A1-D44D-4712-82C7-E3F0E024019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3024" y="5536689"/>
            <a:ext cx="12188976" cy="1321311"/>
          </a:xfrm>
          <a:prstGeom prst="rect">
            <a:avLst/>
          </a:prstGeom>
        </p:spPr>
      </p:pic>
      <p:sp>
        <p:nvSpPr>
          <p:cNvPr id="2" name="Title Placeholder 1">
            <a:extLst>
              <a:ext uri="{FF2B5EF4-FFF2-40B4-BE49-F238E27FC236}">
                <a16:creationId xmlns:a16="http://schemas.microsoft.com/office/drawing/2014/main" id="{190CF0AB-CE96-4FD7-91C2-CC025CA79E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6A6F13B-9A9D-4858-A813-CEB05F2AF9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A1F37E2-7BFA-406D-94D2-D2A0B059CACE}"/>
              </a:ext>
            </a:extLst>
          </p:cNvPr>
          <p:cNvSpPr>
            <a:spLocks noGrp="1"/>
          </p:cNvSpPr>
          <p:nvPr>
            <p:ph type="dt" sz="half" idx="2"/>
          </p:nvPr>
        </p:nvSpPr>
        <p:spPr>
          <a:xfrm>
            <a:off x="2153540" y="6356350"/>
            <a:ext cx="142786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94368CC7-A5CC-431F-B2BF-D7DF50B306CE}" type="datetime1">
              <a:rPr lang="en-US" smtClean="0"/>
              <a:t>5/15/2024</a:t>
            </a:fld>
            <a:endParaRPr lang="en-US"/>
          </a:p>
        </p:txBody>
      </p:sp>
      <p:sp>
        <p:nvSpPr>
          <p:cNvPr id="5" name="Footer Placeholder 4">
            <a:extLst>
              <a:ext uri="{FF2B5EF4-FFF2-40B4-BE49-F238E27FC236}">
                <a16:creationId xmlns:a16="http://schemas.microsoft.com/office/drawing/2014/main" id="{FFE106EE-D799-4CC5-81FF-1C5B3354E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a:extLst>
              <a:ext uri="{FF2B5EF4-FFF2-40B4-BE49-F238E27FC236}">
                <a16:creationId xmlns:a16="http://schemas.microsoft.com/office/drawing/2014/main" id="{1C8E4735-4DCA-473E-8121-2640D42AF334}"/>
              </a:ext>
            </a:extLst>
          </p:cNvPr>
          <p:cNvSpPr>
            <a:spLocks noGrp="1"/>
          </p:cNvSpPr>
          <p:nvPr>
            <p:ph type="sldNum" sz="quarter" idx="4"/>
          </p:nvPr>
        </p:nvSpPr>
        <p:spPr>
          <a:xfrm>
            <a:off x="8610600" y="6356350"/>
            <a:ext cx="128543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1CAA0138-2AFB-448D-B177-F61CB55D0BD0}" type="slidenum">
              <a:rPr lang="en-US" smtClean="0"/>
              <a:pPr/>
              <a:t>‹#›</a:t>
            </a:fld>
            <a:endParaRPr lang="en-US" dirty="0"/>
          </a:p>
        </p:txBody>
      </p:sp>
    </p:spTree>
    <p:extLst>
      <p:ext uri="{BB962C8B-B14F-4D97-AF65-F5344CB8AC3E}">
        <p14:creationId xmlns:p14="http://schemas.microsoft.com/office/powerpoint/2010/main" val="21597144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72" r:id="rId4"/>
    <p:sldLayoutId id="2147483655" r:id="rId5"/>
    <p:sldLayoutId id="2147483673" r:id="rId6"/>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0CF0AB-CE96-4FD7-91C2-CC025CA79E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A6F13B-9A9D-4858-A813-CEB05F2AF9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1F37E2-7BFA-406D-94D2-D2A0B059CA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5729DA-08C2-453E-838C-220AF9336A9E}" type="datetime1">
              <a:rPr lang="en-US" smtClean="0"/>
              <a:t>5/15/2024</a:t>
            </a:fld>
            <a:endParaRPr lang="en-US"/>
          </a:p>
        </p:txBody>
      </p:sp>
      <p:sp>
        <p:nvSpPr>
          <p:cNvPr id="5" name="Footer Placeholder 4">
            <a:extLst>
              <a:ext uri="{FF2B5EF4-FFF2-40B4-BE49-F238E27FC236}">
                <a16:creationId xmlns:a16="http://schemas.microsoft.com/office/drawing/2014/main" id="{FFE106EE-D799-4CC5-81FF-1C5B3354E5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C8E4735-4DCA-473E-8121-2640D42AF3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AA0138-2AFB-448D-B177-F61CB55D0BD0}" type="slidenum">
              <a:rPr lang="en-US" smtClean="0"/>
              <a:t>‹#›</a:t>
            </a:fld>
            <a:endParaRPr lang="en-US"/>
          </a:p>
        </p:txBody>
      </p:sp>
    </p:spTree>
    <p:extLst>
      <p:ext uri="{BB962C8B-B14F-4D97-AF65-F5344CB8AC3E}">
        <p14:creationId xmlns:p14="http://schemas.microsoft.com/office/powerpoint/2010/main" val="2719638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microsoft.com/office/2018/10/relationships/comments" Target="../comments/modernComment_2DE_CD0DAAA.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microsoft.com/office/2018/10/relationships/comments" Target="../comments/modernComment_2E9_89960F1D.xml"/><Relationship Id="rId1" Type="http://schemas.openxmlformats.org/officeDocument/2006/relationships/slideLayout" Target="../slideLayouts/slideLayout4.xml"/><Relationship Id="rId5" Type="http://schemas.openxmlformats.org/officeDocument/2006/relationships/chart" Target="../charts/chart2.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hyperlink" Target="https://www.phmsa.dot.gov/data-and-statistics/pipeline/distribution-transmission-gathering-lng-and-liquid-accident-and-incident-data" TargetMode="External"/><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7.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chart" Target="../charts/char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mailto:Blesson.mathew@dot.gov"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7F61B-872F-461E-8204-044601B72A00}"/>
              </a:ext>
            </a:extLst>
          </p:cNvPr>
          <p:cNvSpPr>
            <a:spLocks noGrp="1"/>
          </p:cNvSpPr>
          <p:nvPr>
            <p:ph type="ctrTitle"/>
          </p:nvPr>
        </p:nvSpPr>
        <p:spPr>
          <a:xfrm>
            <a:off x="3058246" y="1052831"/>
            <a:ext cx="5757915" cy="2664781"/>
          </a:xfrm>
        </p:spPr>
        <p:txBody>
          <a:bodyPr>
            <a:normAutofit/>
          </a:bodyPr>
          <a:lstStyle/>
          <a:p>
            <a:r>
              <a:rPr lang="en-US" sz="2600" dirty="0">
                <a:solidFill>
                  <a:schemeClr val="accent1">
                    <a:lumMod val="50000"/>
                  </a:schemeClr>
                </a:solidFill>
              </a:rPr>
              <a:t>Pipeline and Hazardous Materials Safety Administration (PHMSA)</a:t>
            </a:r>
            <a:br>
              <a:rPr lang="en-US" sz="2600" dirty="0">
                <a:solidFill>
                  <a:schemeClr val="accent1">
                    <a:lumMod val="50000"/>
                  </a:schemeClr>
                </a:solidFill>
              </a:rPr>
            </a:br>
            <a:br>
              <a:rPr lang="en-US" sz="2600" dirty="0">
                <a:solidFill>
                  <a:schemeClr val="accent1">
                    <a:lumMod val="50000"/>
                  </a:schemeClr>
                </a:solidFill>
              </a:rPr>
            </a:br>
            <a:r>
              <a:rPr lang="en-US" sz="2600" dirty="0">
                <a:solidFill>
                  <a:schemeClr val="accent1">
                    <a:lumMod val="50000"/>
                  </a:schemeClr>
                </a:solidFill>
              </a:rPr>
              <a:t>Office of Pipeline Safety (OPS)</a:t>
            </a:r>
            <a:br>
              <a:rPr lang="en-US" sz="2600" dirty="0">
                <a:solidFill>
                  <a:schemeClr val="accent1">
                    <a:lumMod val="50000"/>
                  </a:schemeClr>
                </a:solidFill>
              </a:rPr>
            </a:br>
            <a:br>
              <a:rPr lang="en-US" sz="2600" dirty="0">
                <a:solidFill>
                  <a:schemeClr val="accent1">
                    <a:lumMod val="50000"/>
                  </a:schemeClr>
                </a:solidFill>
              </a:rPr>
            </a:br>
            <a:r>
              <a:rPr lang="en-US" sz="2600" dirty="0">
                <a:solidFill>
                  <a:schemeClr val="accent1">
                    <a:lumMod val="50000"/>
                  </a:schemeClr>
                </a:solidFill>
              </a:rPr>
              <a:t>Accident Investigation Division (AID)</a:t>
            </a:r>
            <a:br>
              <a:rPr lang="en-US" sz="2600" dirty="0">
                <a:solidFill>
                  <a:schemeClr val="accent1">
                    <a:lumMod val="50000"/>
                  </a:schemeClr>
                </a:solidFill>
              </a:rPr>
            </a:br>
            <a:r>
              <a:rPr lang="en-US" sz="2600" dirty="0">
                <a:solidFill>
                  <a:schemeClr val="accent1">
                    <a:lumMod val="50000"/>
                  </a:schemeClr>
                </a:solidFill>
              </a:rPr>
              <a:t>Blesson Mathew</a:t>
            </a:r>
          </a:p>
        </p:txBody>
      </p:sp>
      <p:sp>
        <p:nvSpPr>
          <p:cNvPr id="3" name="Subtitle 2">
            <a:extLst>
              <a:ext uri="{FF2B5EF4-FFF2-40B4-BE49-F238E27FC236}">
                <a16:creationId xmlns:a16="http://schemas.microsoft.com/office/drawing/2014/main" id="{9F0A2211-5A76-4F0D-89CB-D10498806AC8}"/>
              </a:ext>
            </a:extLst>
          </p:cNvPr>
          <p:cNvSpPr>
            <a:spLocks noGrp="1"/>
          </p:cNvSpPr>
          <p:nvPr>
            <p:ph type="subTitle" idx="1"/>
          </p:nvPr>
        </p:nvSpPr>
        <p:spPr>
          <a:xfrm>
            <a:off x="3433969" y="4254117"/>
            <a:ext cx="5324062" cy="1003591"/>
          </a:xfrm>
        </p:spPr>
        <p:txBody>
          <a:bodyPr>
            <a:normAutofit/>
          </a:bodyPr>
          <a:lstStyle/>
          <a:p>
            <a:r>
              <a:rPr lang="en-US" sz="2800" dirty="0"/>
              <a:t>Region 4 Regional Response Team</a:t>
            </a:r>
          </a:p>
          <a:p>
            <a:r>
              <a:rPr lang="en-US" sz="2800" dirty="0"/>
              <a:t>May 29-30, 2024</a:t>
            </a:r>
          </a:p>
        </p:txBody>
      </p:sp>
    </p:spTree>
    <p:extLst>
      <p:ext uri="{BB962C8B-B14F-4D97-AF65-F5344CB8AC3E}">
        <p14:creationId xmlns:p14="http://schemas.microsoft.com/office/powerpoint/2010/main" val="38489395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7E49A-181C-BD66-B796-E62C6D3AD3E9}"/>
              </a:ext>
            </a:extLst>
          </p:cNvPr>
          <p:cNvSpPr>
            <a:spLocks noGrp="1"/>
          </p:cNvSpPr>
          <p:nvPr>
            <p:ph type="title"/>
          </p:nvPr>
        </p:nvSpPr>
        <p:spPr/>
        <p:txBody>
          <a:bodyPr/>
          <a:lstStyle/>
          <a:p>
            <a:r>
              <a:rPr lang="en-US" dirty="0"/>
              <a:t>NPIC Duty and High-Consequence* Incidents</a:t>
            </a:r>
          </a:p>
        </p:txBody>
      </p:sp>
      <p:sp>
        <p:nvSpPr>
          <p:cNvPr id="3" name="Content Placeholder 2">
            <a:extLst>
              <a:ext uri="{FF2B5EF4-FFF2-40B4-BE49-F238E27FC236}">
                <a16:creationId xmlns:a16="http://schemas.microsoft.com/office/drawing/2014/main" id="{E514FF61-BFA1-168D-2AB6-5DE6C403D6E1}"/>
              </a:ext>
            </a:extLst>
          </p:cNvPr>
          <p:cNvSpPr>
            <a:spLocks noGrp="1"/>
          </p:cNvSpPr>
          <p:nvPr>
            <p:ph sz="half" idx="1"/>
          </p:nvPr>
        </p:nvSpPr>
        <p:spPr/>
        <p:txBody>
          <a:bodyPr>
            <a:normAutofit lnSpcReduction="10000"/>
          </a:bodyPr>
          <a:lstStyle/>
          <a:p>
            <a:r>
              <a:rPr lang="en-US" dirty="0"/>
              <a:t>Important to get timely state responses</a:t>
            </a:r>
          </a:p>
          <a:p>
            <a:pPr lvl="1"/>
            <a:r>
              <a:rPr lang="en-US" dirty="0"/>
              <a:t>Courtesy phone calls may also be made to state duty officer or program manager</a:t>
            </a:r>
          </a:p>
          <a:p>
            <a:pPr lvl="1"/>
            <a:r>
              <a:rPr lang="en-US" dirty="0"/>
              <a:t>Generally, NPIC will contact operator after 15 minutes</a:t>
            </a:r>
          </a:p>
          <a:p>
            <a:endParaRPr lang="en-US" dirty="0"/>
          </a:p>
          <a:p>
            <a:r>
              <a:rPr lang="en-US" dirty="0"/>
              <a:t>Disseminate known information</a:t>
            </a:r>
          </a:p>
          <a:p>
            <a:pPr lvl="1"/>
            <a:r>
              <a:rPr lang="en-US" dirty="0"/>
              <a:t>States, Regions, Preparedness, Emergency Support, and Security Division (PESS), PHMSA Executives, NTSB, and Others when necessary (EPA, BSEE, USCG, Tribes, etc.)</a:t>
            </a:r>
          </a:p>
          <a:p>
            <a:endParaRPr lang="en-US" dirty="0"/>
          </a:p>
          <a:p>
            <a:r>
              <a:rPr lang="en-US" dirty="0"/>
              <a:t>State plays an important role in future updates (scheduling and content)</a:t>
            </a:r>
          </a:p>
        </p:txBody>
      </p:sp>
      <p:sp>
        <p:nvSpPr>
          <p:cNvPr id="4" name="Slide Number Placeholder 3">
            <a:extLst>
              <a:ext uri="{FF2B5EF4-FFF2-40B4-BE49-F238E27FC236}">
                <a16:creationId xmlns:a16="http://schemas.microsoft.com/office/drawing/2014/main" id="{E3F0A5DF-C815-7487-A71D-FD624CBB3E87}"/>
              </a:ext>
            </a:extLst>
          </p:cNvPr>
          <p:cNvSpPr>
            <a:spLocks noGrp="1"/>
          </p:cNvSpPr>
          <p:nvPr>
            <p:ph type="sldNum" sz="quarter" idx="12"/>
          </p:nvPr>
        </p:nvSpPr>
        <p:spPr/>
        <p:txBody>
          <a:bodyPr/>
          <a:lstStyle/>
          <a:p>
            <a:fld id="{1CAA0138-2AFB-448D-B177-F61CB55D0BD0}" type="slidenum">
              <a:rPr lang="en-US" smtClean="0"/>
              <a:t>10</a:t>
            </a:fld>
            <a:endParaRPr lang="en-US"/>
          </a:p>
        </p:txBody>
      </p:sp>
      <p:sp>
        <p:nvSpPr>
          <p:cNvPr id="6" name="TextBox 5">
            <a:extLst>
              <a:ext uri="{FF2B5EF4-FFF2-40B4-BE49-F238E27FC236}">
                <a16:creationId xmlns:a16="http://schemas.microsoft.com/office/drawing/2014/main" id="{C9452C9D-8D0F-F279-7CAB-739B5A274531}"/>
              </a:ext>
            </a:extLst>
          </p:cNvPr>
          <p:cNvSpPr txBox="1"/>
          <p:nvPr/>
        </p:nvSpPr>
        <p:spPr>
          <a:xfrm>
            <a:off x="304800" y="5482828"/>
            <a:ext cx="5038165" cy="369332"/>
          </a:xfrm>
          <a:prstGeom prst="rect">
            <a:avLst/>
          </a:prstGeom>
          <a:noFill/>
        </p:spPr>
        <p:txBody>
          <a:bodyPr wrap="square">
            <a:spAutoFit/>
          </a:bodyPr>
          <a:lstStyle/>
          <a:p>
            <a:r>
              <a:rPr lang="en-US" dirty="0">
                <a:solidFill>
                  <a:srgbClr val="FF0000"/>
                </a:solidFill>
                <a:latin typeface="Times New Roman" panose="02020603050405020304" pitchFamily="18" charset="0"/>
                <a:cs typeface="Times New Roman" panose="02020603050405020304" pitchFamily="18" charset="0"/>
              </a:rPr>
              <a:t>*explosions, deaths, injuries, environmental impact</a:t>
            </a:r>
          </a:p>
        </p:txBody>
      </p:sp>
    </p:spTree>
    <p:extLst>
      <p:ext uri="{BB962C8B-B14F-4D97-AF65-F5344CB8AC3E}">
        <p14:creationId xmlns:p14="http://schemas.microsoft.com/office/powerpoint/2010/main" val="169059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CCCA1-5E3B-BD31-38BE-243AE5E77118}"/>
              </a:ext>
            </a:extLst>
          </p:cNvPr>
          <p:cNvSpPr>
            <a:spLocks noGrp="1"/>
          </p:cNvSpPr>
          <p:nvPr>
            <p:ph type="title"/>
          </p:nvPr>
        </p:nvSpPr>
        <p:spPr/>
        <p:txBody>
          <a:bodyPr/>
          <a:lstStyle/>
          <a:p>
            <a:r>
              <a:rPr lang="en-US" dirty="0"/>
              <a:t>Investigation of Failures 192.617, 195.402 (c)</a:t>
            </a:r>
          </a:p>
        </p:txBody>
      </p:sp>
      <p:pic>
        <p:nvPicPr>
          <p:cNvPr id="6" name="Content Placeholder 5">
            <a:extLst>
              <a:ext uri="{FF2B5EF4-FFF2-40B4-BE49-F238E27FC236}">
                <a16:creationId xmlns:a16="http://schemas.microsoft.com/office/drawing/2014/main" id="{3E0C858A-9F03-8D98-D95A-F4D5A01BC734}"/>
              </a:ext>
            </a:extLst>
          </p:cNvPr>
          <p:cNvPicPr>
            <a:picLocks noGrp="1" noChangeAspect="1"/>
          </p:cNvPicPr>
          <p:nvPr>
            <p:ph sz="half" idx="1"/>
          </p:nvPr>
        </p:nvPicPr>
        <p:blipFill>
          <a:blip r:embed="rId4"/>
          <a:stretch>
            <a:fillRect/>
          </a:stretch>
        </p:blipFill>
        <p:spPr>
          <a:xfrm>
            <a:off x="183533" y="1523104"/>
            <a:ext cx="6800352" cy="4352925"/>
          </a:xfrm>
        </p:spPr>
      </p:pic>
      <p:sp>
        <p:nvSpPr>
          <p:cNvPr id="4" name="Slide Number Placeholder 3">
            <a:extLst>
              <a:ext uri="{FF2B5EF4-FFF2-40B4-BE49-F238E27FC236}">
                <a16:creationId xmlns:a16="http://schemas.microsoft.com/office/drawing/2014/main" id="{BDDFAABB-04A5-20F3-E466-D80B92DCBE09}"/>
              </a:ext>
            </a:extLst>
          </p:cNvPr>
          <p:cNvSpPr>
            <a:spLocks noGrp="1"/>
          </p:cNvSpPr>
          <p:nvPr>
            <p:ph type="sldNum" sz="quarter" idx="12"/>
          </p:nvPr>
        </p:nvSpPr>
        <p:spPr/>
        <p:txBody>
          <a:bodyPr/>
          <a:lstStyle/>
          <a:p>
            <a:fld id="{1CAA0138-2AFB-448D-B177-F61CB55D0BD0}" type="slidenum">
              <a:rPr lang="en-US" smtClean="0"/>
              <a:t>11</a:t>
            </a:fld>
            <a:endParaRPr lang="en-US"/>
          </a:p>
        </p:txBody>
      </p:sp>
      <p:sp>
        <p:nvSpPr>
          <p:cNvPr id="8" name="TextBox 7">
            <a:extLst>
              <a:ext uri="{FF2B5EF4-FFF2-40B4-BE49-F238E27FC236}">
                <a16:creationId xmlns:a16="http://schemas.microsoft.com/office/drawing/2014/main" id="{DDE547CB-4003-82A1-26D0-995B5640BADD}"/>
              </a:ext>
            </a:extLst>
          </p:cNvPr>
          <p:cNvSpPr txBox="1"/>
          <p:nvPr/>
        </p:nvSpPr>
        <p:spPr>
          <a:xfrm>
            <a:off x="1519777" y="1089042"/>
            <a:ext cx="4127863" cy="369332"/>
          </a:xfrm>
          <a:prstGeom prst="rect">
            <a:avLst/>
          </a:prstGeom>
          <a:noFill/>
        </p:spPr>
        <p:txBody>
          <a:bodyPr wrap="square">
            <a:spAutoFit/>
          </a:bodyPr>
          <a:lstStyle/>
          <a:p>
            <a:pPr algn="ctr"/>
            <a:r>
              <a:rPr lang="en-US" dirty="0">
                <a:latin typeface="Times New Roman" panose="02020603050405020304" pitchFamily="18" charset="0"/>
                <a:cs typeface="Times New Roman" panose="02020603050405020304" pitchFamily="18" charset="0"/>
              </a:rPr>
              <a:t>Significant changes effective on 10/5/2022</a:t>
            </a:r>
          </a:p>
        </p:txBody>
      </p:sp>
      <p:sp>
        <p:nvSpPr>
          <p:cNvPr id="9" name="TextBox 8">
            <a:extLst>
              <a:ext uri="{FF2B5EF4-FFF2-40B4-BE49-F238E27FC236}">
                <a16:creationId xmlns:a16="http://schemas.microsoft.com/office/drawing/2014/main" id="{022ACBA1-CDCD-C3D5-BB1A-60A7CC061FB1}"/>
              </a:ext>
            </a:extLst>
          </p:cNvPr>
          <p:cNvSpPr txBox="1"/>
          <p:nvPr/>
        </p:nvSpPr>
        <p:spPr>
          <a:xfrm>
            <a:off x="1410920" y="5436570"/>
            <a:ext cx="988423" cy="369332"/>
          </a:xfrm>
          <a:prstGeom prst="rect">
            <a:avLst/>
          </a:prstGeom>
          <a:noFill/>
        </p:spPr>
        <p:txBody>
          <a:bodyPr wrap="square">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Before</a:t>
            </a:r>
          </a:p>
        </p:txBody>
      </p:sp>
      <p:sp>
        <p:nvSpPr>
          <p:cNvPr id="10" name="TextBox 9">
            <a:extLst>
              <a:ext uri="{FF2B5EF4-FFF2-40B4-BE49-F238E27FC236}">
                <a16:creationId xmlns:a16="http://schemas.microsoft.com/office/drawing/2014/main" id="{CF1EF4DB-D7AA-8B4F-610A-1505EFCA24E3}"/>
              </a:ext>
            </a:extLst>
          </p:cNvPr>
          <p:cNvSpPr txBox="1"/>
          <p:nvPr/>
        </p:nvSpPr>
        <p:spPr>
          <a:xfrm>
            <a:off x="4768077" y="5436570"/>
            <a:ext cx="988423" cy="369332"/>
          </a:xfrm>
          <a:prstGeom prst="rect">
            <a:avLst/>
          </a:prstGeom>
          <a:noFill/>
        </p:spPr>
        <p:txBody>
          <a:bodyPr wrap="square">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After</a:t>
            </a:r>
          </a:p>
        </p:txBody>
      </p:sp>
      <p:sp>
        <p:nvSpPr>
          <p:cNvPr id="12" name="TextBox 11">
            <a:extLst>
              <a:ext uri="{FF2B5EF4-FFF2-40B4-BE49-F238E27FC236}">
                <a16:creationId xmlns:a16="http://schemas.microsoft.com/office/drawing/2014/main" id="{34FDA788-C256-423D-6EC7-F53D77B780C9}"/>
              </a:ext>
            </a:extLst>
          </p:cNvPr>
          <p:cNvSpPr txBox="1"/>
          <p:nvPr/>
        </p:nvSpPr>
        <p:spPr>
          <a:xfrm>
            <a:off x="7187083" y="1280676"/>
            <a:ext cx="4583401" cy="4154984"/>
          </a:xfrm>
          <a:prstGeom prst="rect">
            <a:avLst/>
          </a:prstGeom>
          <a:noFill/>
        </p:spPr>
        <p:txBody>
          <a:bodyPr wrap="square">
            <a:spAutoFit/>
          </a:bodyPr>
          <a:lstStyle/>
          <a:p>
            <a:r>
              <a:rPr lang="en-US" sz="1200" b="1" dirty="0">
                <a:latin typeface="Times New Roman" panose="02020603050405020304" pitchFamily="18" charset="0"/>
                <a:cs typeface="Times New Roman" panose="02020603050405020304" pitchFamily="18" charset="0"/>
              </a:rPr>
              <a:t>(a) Post-failure and incident procedures: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Establish procedures for investigating failures, sending failed equipment for testing to determine causes, and preventing recurrence.</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(b) Post-failure and incident lessons learned:</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Incorporate lessons learned from incidents into written procedures, training programs, and manuals.</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(c) Analysis of rupture and valve shut-offs:</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Conduct a post-incident analysis for closures of rupture-mitigation valves, considering factors impacting release volume and consequences.</a:t>
            </a:r>
          </a:p>
          <a:p>
            <a:endParaRPr lang="en-US" sz="1200" dirty="0">
              <a:latin typeface="Times New Roman" panose="02020603050405020304" pitchFamily="18" charset="0"/>
              <a:cs typeface="Times New Roman" panose="02020603050405020304" pitchFamily="18" charset="0"/>
            </a:endParaRPr>
          </a:p>
          <a:p>
            <a:r>
              <a:rPr lang="en-US" sz="1200" b="1" dirty="0">
                <a:latin typeface="Times New Roman" panose="02020603050405020304" pitchFamily="18" charset="0"/>
                <a:cs typeface="Times New Roman" panose="02020603050405020304" pitchFamily="18" charset="0"/>
              </a:rPr>
              <a:t>(d) Rupture post-failure and incident summary:</a:t>
            </a:r>
          </a:p>
          <a:p>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Complete a summary of post-incident analysis within 90 days for incidents involving rupture identification or valve closures.</a:t>
            </a:r>
          </a:p>
          <a:p>
            <a:r>
              <a:rPr lang="en-US" sz="1200" dirty="0">
                <a:latin typeface="Times New Roman" panose="02020603050405020304" pitchFamily="18" charset="0"/>
                <a:cs typeface="Times New Roman" panose="02020603050405020304" pitchFamily="18" charset="0"/>
              </a:rPr>
              <a:t>Conduct quarterly reviews until the investigation is complete and keep records for the pipeline's useful life.</a:t>
            </a:r>
          </a:p>
        </p:txBody>
      </p:sp>
      <p:sp>
        <p:nvSpPr>
          <p:cNvPr id="14" name="TextBox 13">
            <a:extLst>
              <a:ext uri="{FF2B5EF4-FFF2-40B4-BE49-F238E27FC236}">
                <a16:creationId xmlns:a16="http://schemas.microsoft.com/office/drawing/2014/main" id="{64740B5A-BD18-8E9D-F638-217B73C1467F}"/>
              </a:ext>
            </a:extLst>
          </p:cNvPr>
          <p:cNvSpPr txBox="1"/>
          <p:nvPr/>
        </p:nvSpPr>
        <p:spPr>
          <a:xfrm>
            <a:off x="7123512" y="5645197"/>
            <a:ext cx="4710545" cy="230832"/>
          </a:xfrm>
          <a:prstGeom prst="rect">
            <a:avLst/>
          </a:prstGeom>
          <a:noFill/>
        </p:spPr>
        <p:txBody>
          <a:bodyPr wrap="square">
            <a:spAutoFit/>
          </a:bodyPr>
          <a:lstStyle/>
          <a:p>
            <a:r>
              <a:rPr lang="en-US" sz="900" dirty="0">
                <a:latin typeface="Times New Roman" panose="02020603050405020304" pitchFamily="18" charset="0"/>
                <a:cs typeface="Times New Roman" panose="02020603050405020304" pitchFamily="18" charset="0"/>
              </a:rPr>
              <a:t>Note: Not applicable to distribution pipelines or Types B and C gas gathering pipelines.</a:t>
            </a:r>
          </a:p>
        </p:txBody>
      </p:sp>
    </p:spTree>
    <p:extLst>
      <p:ext uri="{BB962C8B-B14F-4D97-AF65-F5344CB8AC3E}">
        <p14:creationId xmlns:p14="http://schemas.microsoft.com/office/powerpoint/2010/main" val="21501405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CF5A3-AE0F-7B20-CA74-7898F3539080}"/>
              </a:ext>
            </a:extLst>
          </p:cNvPr>
          <p:cNvSpPr>
            <a:spLocks noGrp="1"/>
          </p:cNvSpPr>
          <p:nvPr>
            <p:ph type="title"/>
          </p:nvPr>
        </p:nvSpPr>
        <p:spPr/>
        <p:txBody>
          <a:bodyPr/>
          <a:lstStyle/>
          <a:p>
            <a:r>
              <a:rPr lang="en-US" dirty="0"/>
              <a:t>Number of Reportable Accidents/Incidents (2018-2023)</a:t>
            </a:r>
          </a:p>
        </p:txBody>
      </p:sp>
      <p:pic>
        <p:nvPicPr>
          <p:cNvPr id="6" name="Content Placeholder 5" descr="Chart&#10;&#10;Description automatically generated">
            <a:extLst>
              <a:ext uri="{FF2B5EF4-FFF2-40B4-BE49-F238E27FC236}">
                <a16:creationId xmlns:a16="http://schemas.microsoft.com/office/drawing/2014/main" id="{D8236001-EB58-7020-32D4-E24F07FCCD8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19137" y="1079730"/>
            <a:ext cx="2545930" cy="4760891"/>
          </a:xfrm>
        </p:spPr>
      </p:pic>
      <p:sp>
        <p:nvSpPr>
          <p:cNvPr id="4" name="Slide Number Placeholder 3">
            <a:extLst>
              <a:ext uri="{FF2B5EF4-FFF2-40B4-BE49-F238E27FC236}">
                <a16:creationId xmlns:a16="http://schemas.microsoft.com/office/drawing/2014/main" id="{FA7B1A0E-D83C-6666-26FA-E817ACFB76AC}"/>
              </a:ext>
            </a:extLst>
          </p:cNvPr>
          <p:cNvSpPr>
            <a:spLocks noGrp="1"/>
          </p:cNvSpPr>
          <p:nvPr>
            <p:ph type="sldNum" sz="quarter" idx="12"/>
          </p:nvPr>
        </p:nvSpPr>
        <p:spPr/>
        <p:txBody>
          <a:bodyPr/>
          <a:lstStyle/>
          <a:p>
            <a:fld id="{1CAA0138-2AFB-448D-B177-F61CB55D0BD0}" type="slidenum">
              <a:rPr lang="en-US" smtClean="0"/>
              <a:t>12</a:t>
            </a:fld>
            <a:endParaRPr lang="en-US"/>
          </a:p>
        </p:txBody>
      </p:sp>
      <p:sp>
        <p:nvSpPr>
          <p:cNvPr id="8" name="TextBox 7">
            <a:extLst>
              <a:ext uri="{FF2B5EF4-FFF2-40B4-BE49-F238E27FC236}">
                <a16:creationId xmlns:a16="http://schemas.microsoft.com/office/drawing/2014/main" id="{EAC1B025-528A-0091-59DE-5DCB322039B5}"/>
              </a:ext>
            </a:extLst>
          </p:cNvPr>
          <p:cNvSpPr txBox="1"/>
          <p:nvPr/>
        </p:nvSpPr>
        <p:spPr>
          <a:xfrm>
            <a:off x="2087779" y="6022235"/>
            <a:ext cx="1306297" cy="218310"/>
          </a:xfrm>
          <a:prstGeom prst="rect">
            <a:avLst/>
          </a:prstGeom>
          <a:noFill/>
        </p:spPr>
        <p:txBody>
          <a:bodyPr wrap="square">
            <a:spAutoFit/>
          </a:bodyPr>
          <a:lstStyle/>
          <a:p>
            <a:r>
              <a:rPr lang="en-US" sz="800" dirty="0">
                <a:latin typeface="Times New Roman" panose="02020603050405020304" pitchFamily="18" charset="0"/>
                <a:cs typeface="Times New Roman" panose="02020603050405020304" pitchFamily="18" charset="0"/>
              </a:rPr>
              <a:t>Yards: 66, 24, 18, 10, 1, 1</a:t>
            </a:r>
          </a:p>
        </p:txBody>
      </p:sp>
      <p:graphicFrame>
        <p:nvGraphicFramePr>
          <p:cNvPr id="9" name="Chart 8">
            <a:extLst>
              <a:ext uri="{FF2B5EF4-FFF2-40B4-BE49-F238E27FC236}">
                <a16:creationId xmlns:a16="http://schemas.microsoft.com/office/drawing/2014/main" id="{C72AE0AF-A594-0D46-BC94-F850DBC164A9}"/>
              </a:ext>
            </a:extLst>
          </p:cNvPr>
          <p:cNvGraphicFramePr>
            <a:graphicFrameLocks/>
          </p:cNvGraphicFramePr>
          <p:nvPr>
            <p:extLst>
              <p:ext uri="{D42A27DB-BD31-4B8C-83A1-F6EECF244321}">
                <p14:modId xmlns:p14="http://schemas.microsoft.com/office/powerpoint/2010/main" val="2487527116"/>
              </p:ext>
            </p:extLst>
          </p:nvPr>
        </p:nvGraphicFramePr>
        <p:xfrm>
          <a:off x="5316128" y="2978163"/>
          <a:ext cx="3162300" cy="28813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8A6C9215-7774-FBF6-5381-83789B110F11}"/>
              </a:ext>
            </a:extLst>
          </p:cNvPr>
          <p:cNvGraphicFramePr>
            <a:graphicFrameLocks/>
          </p:cNvGraphicFramePr>
          <p:nvPr>
            <p:extLst>
              <p:ext uri="{D42A27DB-BD31-4B8C-83A1-F6EECF244321}">
                <p14:modId xmlns:p14="http://schemas.microsoft.com/office/powerpoint/2010/main" val="2099260435"/>
              </p:ext>
            </p:extLst>
          </p:nvPr>
        </p:nvGraphicFramePr>
        <p:xfrm>
          <a:off x="8478428" y="2978162"/>
          <a:ext cx="3162300" cy="2881313"/>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17D32FBD-A736-2135-DEBC-920839B64B55}"/>
              </a:ext>
            </a:extLst>
          </p:cNvPr>
          <p:cNvSpPr txBox="1"/>
          <p:nvPr/>
        </p:nvSpPr>
        <p:spPr>
          <a:xfrm>
            <a:off x="6397662" y="4044900"/>
            <a:ext cx="1055789"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GT</a:t>
            </a:r>
          </a:p>
        </p:txBody>
      </p:sp>
      <p:sp>
        <p:nvSpPr>
          <p:cNvPr id="12" name="TextBox 11">
            <a:extLst>
              <a:ext uri="{FF2B5EF4-FFF2-40B4-BE49-F238E27FC236}">
                <a16:creationId xmlns:a16="http://schemas.microsoft.com/office/drawing/2014/main" id="{3BD54858-1AAE-6AF8-D7CF-78145AAD47CC}"/>
              </a:ext>
            </a:extLst>
          </p:cNvPr>
          <p:cNvSpPr txBox="1"/>
          <p:nvPr/>
        </p:nvSpPr>
        <p:spPr>
          <a:xfrm>
            <a:off x="9559962" y="4044900"/>
            <a:ext cx="1055789" cy="584775"/>
          </a:xfrm>
          <a:prstGeom prst="rect">
            <a:avLst/>
          </a:prstGeom>
          <a:noFill/>
        </p:spPr>
        <p:txBody>
          <a:bodyPr wrap="square">
            <a:spAutoFit/>
          </a:bodyPr>
          <a:lstStyle/>
          <a:p>
            <a:pPr algn="ctr"/>
            <a:r>
              <a:rPr lang="en-US" sz="3200" dirty="0">
                <a:latin typeface="Times New Roman" panose="02020603050405020304" pitchFamily="18" charset="0"/>
                <a:cs typeface="Times New Roman" panose="02020603050405020304" pitchFamily="18" charset="0"/>
              </a:rPr>
              <a:t>HL</a:t>
            </a:r>
          </a:p>
        </p:txBody>
      </p:sp>
      <p:graphicFrame>
        <p:nvGraphicFramePr>
          <p:cNvPr id="13" name="Table 12">
            <a:extLst>
              <a:ext uri="{FF2B5EF4-FFF2-40B4-BE49-F238E27FC236}">
                <a16:creationId xmlns:a16="http://schemas.microsoft.com/office/drawing/2014/main" id="{E6CC3979-B7CD-6782-B30C-DF30C3A62EBB}"/>
              </a:ext>
            </a:extLst>
          </p:cNvPr>
          <p:cNvGraphicFramePr>
            <a:graphicFrameLocks noGrp="1"/>
          </p:cNvGraphicFramePr>
          <p:nvPr>
            <p:extLst>
              <p:ext uri="{D42A27DB-BD31-4B8C-83A1-F6EECF244321}">
                <p14:modId xmlns:p14="http://schemas.microsoft.com/office/powerpoint/2010/main" val="2719496271"/>
              </p:ext>
            </p:extLst>
          </p:nvPr>
        </p:nvGraphicFramePr>
        <p:xfrm>
          <a:off x="5729831" y="1136130"/>
          <a:ext cx="5335123" cy="1773555"/>
        </p:xfrm>
        <a:graphic>
          <a:graphicData uri="http://schemas.openxmlformats.org/drawingml/2006/table">
            <a:tbl>
              <a:tblPr>
                <a:tableStyleId>{3B4B98B0-60AC-42C2-AFA5-B58CD77FA1E5}</a:tableStyleId>
              </a:tblPr>
              <a:tblGrid>
                <a:gridCol w="1766440">
                  <a:extLst>
                    <a:ext uri="{9D8B030D-6E8A-4147-A177-3AD203B41FA5}">
                      <a16:colId xmlns:a16="http://schemas.microsoft.com/office/drawing/2014/main" val="476267660"/>
                    </a:ext>
                  </a:extLst>
                </a:gridCol>
                <a:gridCol w="1199507">
                  <a:extLst>
                    <a:ext uri="{9D8B030D-6E8A-4147-A177-3AD203B41FA5}">
                      <a16:colId xmlns:a16="http://schemas.microsoft.com/office/drawing/2014/main" val="2308144009"/>
                    </a:ext>
                  </a:extLst>
                </a:gridCol>
                <a:gridCol w="1169669">
                  <a:extLst>
                    <a:ext uri="{9D8B030D-6E8A-4147-A177-3AD203B41FA5}">
                      <a16:colId xmlns:a16="http://schemas.microsoft.com/office/drawing/2014/main" val="691076862"/>
                    </a:ext>
                  </a:extLst>
                </a:gridCol>
                <a:gridCol w="1199507">
                  <a:extLst>
                    <a:ext uri="{9D8B030D-6E8A-4147-A177-3AD203B41FA5}">
                      <a16:colId xmlns:a16="http://schemas.microsoft.com/office/drawing/2014/main" val="4033483990"/>
                    </a:ext>
                  </a:extLst>
                </a:gridCol>
              </a:tblGrid>
              <a:tr h="128661">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System</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OPS</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State</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Total</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494191547"/>
                  </a:ext>
                </a:extLst>
              </a:tr>
              <a:tr h="252485">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LNG</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               15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14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29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35233994"/>
                  </a:ext>
                </a:extLst>
              </a:tr>
              <a:tr h="252485">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RR GG</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               29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29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064633644"/>
                  </a:ext>
                </a:extLst>
              </a:tr>
              <a:tr h="252485">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GRR HL</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            296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296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049206414"/>
                  </a:ext>
                </a:extLst>
              </a:tr>
              <a:tr h="252485">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GD</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3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            542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            545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659149938"/>
                  </a:ext>
                </a:extLst>
              </a:tr>
              <a:tr h="252485">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GG/GT/UNGS</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468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237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            705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914663158"/>
                  </a:ext>
                </a:extLst>
              </a:tr>
              <a:tr h="252485">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HL</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1,291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a:effectLst/>
                          <a:latin typeface="Times New Roman" panose="02020603050405020304" pitchFamily="18" charset="0"/>
                          <a:cs typeface="Times New Roman" panose="02020603050405020304" pitchFamily="18" charset="0"/>
                        </a:rPr>
                        <a:t>            685 </a:t>
                      </a:r>
                      <a:endParaRPr lang="en-US" sz="16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600" u="none" strike="noStrike" dirty="0">
                          <a:effectLst/>
                          <a:latin typeface="Times New Roman" panose="02020603050405020304" pitchFamily="18" charset="0"/>
                          <a:cs typeface="Times New Roman" panose="02020603050405020304" pitchFamily="18" charset="0"/>
                        </a:rPr>
                        <a:t>         1,976 </a:t>
                      </a:r>
                      <a:endParaRPr lang="en-US" sz="1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709499704"/>
                  </a:ext>
                </a:extLst>
              </a:tr>
            </a:tbl>
          </a:graphicData>
        </a:graphic>
      </p:graphicFrame>
    </p:spTree>
    <p:extLst>
      <p:ext uri="{BB962C8B-B14F-4D97-AF65-F5344CB8AC3E}">
        <p14:creationId xmlns:p14="http://schemas.microsoft.com/office/powerpoint/2010/main" val="2308312861"/>
      </p:ext>
    </p:extLst>
  </p:cSld>
  <p:clrMapOvr>
    <a:masterClrMapping/>
  </p:clrMapOvr>
  <p:extLst>
    <p:ext uri="{6950BFC3-D8DA-4A85-94F7-54DA5524770B}">
      <p188:commentRel xmlns:p188="http://schemas.microsoft.com/office/powerpoint/2018/8/main" r:id="rId2"/>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p:txBody>
          <a:bodyPr>
            <a:normAutofit/>
          </a:bodyPr>
          <a:lstStyle/>
          <a:p>
            <a:r>
              <a:rPr lang="en-US" sz="3200" dirty="0"/>
              <a:t>Number of Reportable Accidents by Cause (HL, GT, GD)</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13</a:t>
            </a:fld>
            <a:endParaRPr lang="en-US" dirty="0"/>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
        <p:nvSpPr>
          <p:cNvPr id="14" name="TextBox 13">
            <a:extLst>
              <a:ext uri="{FF2B5EF4-FFF2-40B4-BE49-F238E27FC236}">
                <a16:creationId xmlns:a16="http://schemas.microsoft.com/office/drawing/2014/main" id="{FAB0A901-C33D-4647-B19F-F64826C3683E}"/>
              </a:ext>
            </a:extLst>
          </p:cNvPr>
          <p:cNvSpPr txBox="1"/>
          <p:nvPr/>
        </p:nvSpPr>
        <p:spPr>
          <a:xfrm>
            <a:off x="220139" y="4528721"/>
            <a:ext cx="1712979" cy="1323439"/>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Qty</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HL: 1,976</a:t>
            </a:r>
          </a:p>
          <a:p>
            <a:r>
              <a:rPr lang="en-US" sz="1600" dirty="0">
                <a:latin typeface="Times New Roman" panose="02020603050405020304" pitchFamily="18" charset="0"/>
                <a:cs typeface="Times New Roman" panose="02020603050405020304" pitchFamily="18" charset="0"/>
              </a:rPr>
              <a:t>GT: 705</a:t>
            </a:r>
          </a:p>
          <a:p>
            <a:r>
              <a:rPr lang="en-US" sz="1600" dirty="0">
                <a:latin typeface="Times New Roman" panose="02020603050405020304" pitchFamily="18" charset="0"/>
                <a:cs typeface="Times New Roman" panose="02020603050405020304" pitchFamily="18" charset="0"/>
              </a:rPr>
              <a:t>GD: 545</a:t>
            </a:r>
          </a:p>
        </p:txBody>
      </p:sp>
      <p:sp>
        <p:nvSpPr>
          <p:cNvPr id="4" name="TextBox 3">
            <a:extLst>
              <a:ext uri="{FF2B5EF4-FFF2-40B4-BE49-F238E27FC236}">
                <a16:creationId xmlns:a16="http://schemas.microsoft.com/office/drawing/2014/main" id="{4D2D1F32-62B8-19A5-5BD7-3F2FFF2C2EBE}"/>
              </a:ext>
            </a:extLst>
          </p:cNvPr>
          <p:cNvSpPr txBox="1"/>
          <p:nvPr/>
        </p:nvSpPr>
        <p:spPr>
          <a:xfrm>
            <a:off x="8610600" y="5482828"/>
            <a:ext cx="2427617"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hlinkClick r:id="rId3"/>
              </a:rPr>
              <a:t>PHMSA Accident Data</a:t>
            </a:r>
            <a:endParaRPr lang="en-US" dirty="0">
              <a:latin typeface="Times New Roman" panose="02020603050405020304" pitchFamily="18" charset="0"/>
              <a:cs typeface="Times New Roman" panose="02020603050405020304" pitchFamily="18" charset="0"/>
            </a:endParaRPr>
          </a:p>
        </p:txBody>
      </p:sp>
      <p:graphicFrame>
        <p:nvGraphicFramePr>
          <p:cNvPr id="3" name="Chart 2">
            <a:extLst>
              <a:ext uri="{FF2B5EF4-FFF2-40B4-BE49-F238E27FC236}">
                <a16:creationId xmlns:a16="http://schemas.microsoft.com/office/drawing/2014/main" id="{D54A3891-951B-90F9-B90D-FA9EB542A2F0}"/>
              </a:ext>
            </a:extLst>
          </p:cNvPr>
          <p:cNvGraphicFramePr>
            <a:graphicFrameLocks/>
          </p:cNvGraphicFramePr>
          <p:nvPr>
            <p:extLst>
              <p:ext uri="{D42A27DB-BD31-4B8C-83A1-F6EECF244321}">
                <p14:modId xmlns:p14="http://schemas.microsoft.com/office/powerpoint/2010/main" val="2190086684"/>
              </p:ext>
            </p:extLst>
          </p:nvPr>
        </p:nvGraphicFramePr>
        <p:xfrm>
          <a:off x="1840109" y="1442601"/>
          <a:ext cx="8511781" cy="3972798"/>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66A06E3B-5DB8-1EE3-9032-4CCA59ED5BA9}"/>
              </a:ext>
            </a:extLst>
          </p:cNvPr>
          <p:cNvSpPr txBox="1"/>
          <p:nvPr/>
        </p:nvSpPr>
        <p:spPr>
          <a:xfrm>
            <a:off x="5010015" y="1012439"/>
            <a:ext cx="2171969"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2018 - 2023</a:t>
            </a:r>
          </a:p>
        </p:txBody>
      </p:sp>
    </p:spTree>
    <p:extLst>
      <p:ext uri="{BB962C8B-B14F-4D97-AF65-F5344CB8AC3E}">
        <p14:creationId xmlns:p14="http://schemas.microsoft.com/office/powerpoint/2010/main" val="1299692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p:txBody>
          <a:bodyPr>
            <a:normAutofit/>
          </a:bodyPr>
          <a:lstStyle/>
          <a:p>
            <a:r>
              <a:rPr lang="en-US" sz="3200" dirty="0"/>
              <a:t>Number of Reportable Accidents by Cause (Other Systems)</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14</a:t>
            </a:fld>
            <a:endParaRPr lang="en-US"/>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
        <p:nvSpPr>
          <p:cNvPr id="14" name="TextBox 13">
            <a:extLst>
              <a:ext uri="{FF2B5EF4-FFF2-40B4-BE49-F238E27FC236}">
                <a16:creationId xmlns:a16="http://schemas.microsoft.com/office/drawing/2014/main" id="{FAB0A901-C33D-4647-B19F-F64826C3683E}"/>
              </a:ext>
            </a:extLst>
          </p:cNvPr>
          <p:cNvSpPr txBox="1"/>
          <p:nvPr/>
        </p:nvSpPr>
        <p:spPr>
          <a:xfrm>
            <a:off x="163576" y="4596306"/>
            <a:ext cx="4579874" cy="1323439"/>
          </a:xfrm>
          <a:prstGeom prst="rect">
            <a:avLst/>
          </a:prstGeom>
          <a:noFill/>
        </p:spPr>
        <p:txBody>
          <a:bodyPr wrap="square">
            <a:spAutoFit/>
          </a:bodyPr>
          <a:lstStyle/>
          <a:p>
            <a:r>
              <a:rPr lang="en-US" sz="1600" dirty="0">
                <a:latin typeface="Times New Roman" panose="02020603050405020304" pitchFamily="18" charset="0"/>
                <a:cs typeface="Times New Roman" panose="02020603050405020304" pitchFamily="18" charset="0"/>
              </a:rPr>
              <a:t>Qty</a:t>
            </a: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RR HL (Reporting Regulated) (Starting in 2021): 296</a:t>
            </a:r>
          </a:p>
          <a:p>
            <a:r>
              <a:rPr lang="en-US" sz="1600" dirty="0">
                <a:latin typeface="Times New Roman" panose="02020603050405020304" pitchFamily="18" charset="0"/>
                <a:cs typeface="Times New Roman" panose="02020603050405020304" pitchFamily="18" charset="0"/>
              </a:rPr>
              <a:t>LNG (Starting in 2011): 29</a:t>
            </a:r>
          </a:p>
          <a:p>
            <a:r>
              <a:rPr lang="en-US" sz="1600" dirty="0">
                <a:latin typeface="Times New Roman" panose="02020603050405020304" pitchFamily="18" charset="0"/>
                <a:cs typeface="Times New Roman" panose="02020603050405020304" pitchFamily="18" charset="0"/>
              </a:rPr>
              <a:t>RR GG: Type R (Starting in 2022): 29</a:t>
            </a:r>
          </a:p>
        </p:txBody>
      </p:sp>
      <p:sp>
        <p:nvSpPr>
          <p:cNvPr id="6" name="TextBox 5">
            <a:extLst>
              <a:ext uri="{FF2B5EF4-FFF2-40B4-BE49-F238E27FC236}">
                <a16:creationId xmlns:a16="http://schemas.microsoft.com/office/drawing/2014/main" id="{D678F231-F35A-FB38-F078-91560AB1A93F}"/>
              </a:ext>
            </a:extLst>
          </p:cNvPr>
          <p:cNvSpPr txBox="1"/>
          <p:nvPr/>
        </p:nvSpPr>
        <p:spPr>
          <a:xfrm>
            <a:off x="5010015" y="1012439"/>
            <a:ext cx="2171969" cy="461665"/>
          </a:xfrm>
          <a:prstGeom prst="rect">
            <a:avLst/>
          </a:prstGeom>
          <a:noFill/>
        </p:spPr>
        <p:txBody>
          <a:bodyPr wrap="square">
            <a:spAutoFit/>
          </a:bodyPr>
          <a:lstStyle/>
          <a:p>
            <a:pPr algn="ctr"/>
            <a:r>
              <a:rPr lang="en-US" sz="2400" dirty="0">
                <a:latin typeface="Times New Roman" panose="02020603050405020304" pitchFamily="18" charset="0"/>
                <a:cs typeface="Times New Roman" panose="02020603050405020304" pitchFamily="18" charset="0"/>
              </a:rPr>
              <a:t>2018 - 2023</a:t>
            </a:r>
          </a:p>
        </p:txBody>
      </p:sp>
      <p:graphicFrame>
        <p:nvGraphicFramePr>
          <p:cNvPr id="4" name="Chart 3">
            <a:extLst>
              <a:ext uri="{FF2B5EF4-FFF2-40B4-BE49-F238E27FC236}">
                <a16:creationId xmlns:a16="http://schemas.microsoft.com/office/drawing/2014/main" id="{796392EF-51A0-B0AA-0EE3-01CEDA68BE5A}"/>
              </a:ext>
            </a:extLst>
          </p:cNvPr>
          <p:cNvGraphicFramePr>
            <a:graphicFrameLocks/>
          </p:cNvGraphicFramePr>
          <p:nvPr>
            <p:extLst>
              <p:ext uri="{D42A27DB-BD31-4B8C-83A1-F6EECF244321}">
                <p14:modId xmlns:p14="http://schemas.microsoft.com/office/powerpoint/2010/main" val="301180159"/>
              </p:ext>
            </p:extLst>
          </p:nvPr>
        </p:nvGraphicFramePr>
        <p:xfrm>
          <a:off x="1792663" y="1480703"/>
          <a:ext cx="8606673" cy="36387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11835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p:txBody>
          <a:bodyPr/>
          <a:lstStyle/>
          <a:p>
            <a:r>
              <a:rPr lang="en-US" dirty="0"/>
              <a:t>*Risk Factors (2018-2023)</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15</a:t>
            </a:fld>
            <a:endParaRPr lang="en-US"/>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
        <p:nvSpPr>
          <p:cNvPr id="5" name="TextBox 4">
            <a:extLst>
              <a:ext uri="{FF2B5EF4-FFF2-40B4-BE49-F238E27FC236}">
                <a16:creationId xmlns:a16="http://schemas.microsoft.com/office/drawing/2014/main" id="{A53B87AC-BBAD-900E-C021-999D33355654}"/>
              </a:ext>
            </a:extLst>
          </p:cNvPr>
          <p:cNvSpPr txBox="1"/>
          <p:nvPr/>
        </p:nvSpPr>
        <p:spPr>
          <a:xfrm>
            <a:off x="160700" y="5638612"/>
            <a:ext cx="6097508" cy="230832"/>
          </a:xfrm>
          <a:prstGeom prst="rect">
            <a:avLst/>
          </a:prstGeom>
          <a:noFill/>
        </p:spPr>
        <p:txBody>
          <a:bodyPr wrap="square">
            <a:spAutoFit/>
          </a:bodyPr>
          <a:lstStyle/>
          <a:p>
            <a:r>
              <a:rPr lang="en-US" sz="900" dirty="0">
                <a:latin typeface="Times New Roman" panose="02020603050405020304" pitchFamily="18" charset="0"/>
                <a:cs typeface="Times New Roman" panose="02020603050405020304" pitchFamily="18" charset="0"/>
              </a:rPr>
              <a:t>*Developed and implemented by AID starting with 2018 data – It can only be accessed through PHMSA WMS</a:t>
            </a:r>
          </a:p>
        </p:txBody>
      </p:sp>
      <p:sp>
        <p:nvSpPr>
          <p:cNvPr id="11" name="TextBox 10">
            <a:extLst>
              <a:ext uri="{FF2B5EF4-FFF2-40B4-BE49-F238E27FC236}">
                <a16:creationId xmlns:a16="http://schemas.microsoft.com/office/drawing/2014/main" id="{6ED131A7-1E95-0FF0-C901-36E360CFE1F7}"/>
              </a:ext>
            </a:extLst>
          </p:cNvPr>
          <p:cNvSpPr txBox="1"/>
          <p:nvPr/>
        </p:nvSpPr>
        <p:spPr>
          <a:xfrm>
            <a:off x="508001" y="1305712"/>
            <a:ext cx="6096000" cy="4226798"/>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Cathodic Protection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Communication/Planning/Hazard Assessment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Construction Practices</a:t>
            </a:r>
            <a:endParaRPr lang="en-US"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Control Room Operations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Data integration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Design</a:t>
            </a:r>
            <a:endParaRPr lang="en-US"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Distracted Employee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Emergency Response - Environmental Protection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Emergency Response - People protection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Excavation Practices</a:t>
            </a:r>
            <a:endParaRPr lang="en-US"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Human Error Other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Integrity Assessment Methods</a:t>
            </a:r>
            <a:endParaRPr lang="en-US"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Integrity Threat Identification</a:t>
            </a:r>
            <a:endParaRPr lang="en-US" sz="1800" b="1" dirty="0">
              <a:effectLst/>
              <a:highlight>
                <a:srgbClr val="00FFFF"/>
              </a:highligh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Leak detection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CCB24421-BF21-0166-8D8E-44337FFB0CEE}"/>
              </a:ext>
            </a:extLst>
          </p:cNvPr>
          <p:cNvSpPr txBox="1"/>
          <p:nvPr/>
        </p:nvSpPr>
        <p:spPr>
          <a:xfrm>
            <a:off x="6604001" y="1305712"/>
            <a:ext cx="3598332" cy="4221477"/>
          </a:xfrm>
          <a:prstGeom prst="rect">
            <a:avLst/>
          </a:prstGeom>
          <a:noFill/>
        </p:spPr>
        <p:txBody>
          <a:bodyPr wrap="square">
            <a:spAutoFit/>
          </a:bodyPr>
          <a:lstStyle/>
          <a:p>
            <a:pPr marL="342900" marR="0" lvl="0" indent="-342900">
              <a:lnSpc>
                <a:spcPct val="107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Manufacturing defect</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Maps/Records</a:t>
            </a:r>
          </a:p>
          <a:p>
            <a:pPr marL="342900" marR="0" lvl="0" indent="-342900">
              <a:lnSpc>
                <a:spcPct val="107000"/>
              </a:lnSpc>
              <a:spcBef>
                <a:spcPts val="0"/>
              </a:spcBef>
              <a:spcAft>
                <a:spcPts val="0"/>
              </a:spcAft>
              <a:buFont typeface="Symbol" panose="05050102010706020507" pitchFamily="18" charset="2"/>
              <a:buChar char=""/>
            </a:pPr>
            <a:r>
              <a:rPr lang="en-US"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Preventative Maintenance</a:t>
            </a:r>
          </a:p>
          <a:p>
            <a:pPr marL="342900" marR="0" lvl="0" indent="-342900">
              <a:lnSpc>
                <a:spcPct val="107000"/>
              </a:lnSpc>
              <a:spcBef>
                <a:spcPts val="0"/>
              </a:spcBef>
              <a:spcAft>
                <a:spcPts val="0"/>
              </a:spcAft>
              <a:buFont typeface="Symbol" panose="05050102010706020507" pitchFamily="18" charset="2"/>
              <a:buChar char=""/>
            </a:pPr>
            <a:r>
              <a:rPr lang="en-US"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Procedures</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Incorrect</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Not Developed</a:t>
            </a:r>
          </a:p>
          <a:p>
            <a:pPr marL="742950" marR="0" lvl="1" indent="-285750">
              <a:lnSpc>
                <a:spcPct val="107000"/>
              </a:lnSpc>
              <a:spcBef>
                <a:spcPts val="0"/>
              </a:spcBef>
              <a:spcAft>
                <a:spcPts val="0"/>
              </a:spcAft>
              <a:buFont typeface="Courier New" panose="02070309020205020404" pitchFamily="49" charset="0"/>
              <a:buChar char="o"/>
            </a:pPr>
            <a:r>
              <a:rPr lang="en-US" b="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Not Followed</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Repair/Maintenance Work</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Risk Factor</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Not Yet Determined</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Undefined</a:t>
            </a:r>
          </a:p>
          <a:p>
            <a:pPr marL="742950" marR="0" lvl="1" indent="-285750">
              <a:lnSpc>
                <a:spcPct val="107000"/>
              </a:lnSpc>
              <a:spcBef>
                <a:spcPts val="0"/>
              </a:spcBef>
              <a:spcAft>
                <a:spcPts val="0"/>
              </a:spcAft>
              <a:buFont typeface="Courier New" panose="02070309020205020404" pitchFamily="49" charset="0"/>
              <a:buChar char="o"/>
            </a:pPr>
            <a:r>
              <a:rPr lang="en-US" dirty="0">
                <a:effectLst/>
                <a:latin typeface="Times New Roman" panose="02020603050405020304" pitchFamily="18" charset="0"/>
                <a:ea typeface="Calibri" panose="020F0502020204030204" pitchFamily="34" charset="0"/>
                <a:cs typeface="Times New Roman" panose="02020603050405020304" pitchFamily="18" charset="0"/>
              </a:rPr>
              <a:t>Unknown</a:t>
            </a:r>
          </a:p>
          <a:p>
            <a:pPr marL="342900" marR="0" lvl="0" indent="-342900">
              <a:lnSpc>
                <a:spcPct val="107000"/>
              </a:lnSpc>
              <a:spcBef>
                <a:spcPts val="0"/>
              </a:spcBef>
              <a:spcAft>
                <a:spcPts val="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Software logic</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Times New Roman" panose="02020603050405020304" pitchFamily="18" charset="0"/>
                <a:ea typeface="Calibri" panose="020F0502020204030204" pitchFamily="34" charset="0"/>
                <a:cs typeface="Times New Roman" panose="02020603050405020304" pitchFamily="18" charset="0"/>
              </a:rPr>
              <a:t>Training</a:t>
            </a:r>
          </a:p>
        </p:txBody>
      </p:sp>
      <p:cxnSp>
        <p:nvCxnSpPr>
          <p:cNvPr id="15" name="Straight Connector 14">
            <a:extLst>
              <a:ext uri="{FF2B5EF4-FFF2-40B4-BE49-F238E27FC236}">
                <a16:creationId xmlns:a16="http://schemas.microsoft.com/office/drawing/2014/main" id="{14B6F062-7109-60F4-6519-E95FF12CA486}"/>
              </a:ext>
            </a:extLst>
          </p:cNvPr>
          <p:cNvCxnSpPr/>
          <p:nvPr/>
        </p:nvCxnSpPr>
        <p:spPr>
          <a:xfrm flipV="1">
            <a:off x="6096000" y="1236133"/>
            <a:ext cx="0" cy="4291056"/>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666898AE-9E19-40D4-04FB-C3E9BB092BE0}"/>
              </a:ext>
            </a:extLst>
          </p:cNvPr>
          <p:cNvCxnSpPr/>
          <p:nvPr/>
        </p:nvCxnSpPr>
        <p:spPr>
          <a:xfrm flipV="1">
            <a:off x="6011333" y="1236133"/>
            <a:ext cx="0" cy="4291056"/>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11266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a:solidFill>
            <a:srgbClr val="1F497D"/>
          </a:solidFill>
        </p:spPr>
        <p:txBody>
          <a:bodyPr>
            <a:normAutofit/>
          </a:bodyPr>
          <a:lstStyle/>
          <a:p>
            <a:r>
              <a:rPr lang="en-US" dirty="0"/>
              <a:t>Risk Factors (2018 – Dec 2023) – All Products</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16</a:t>
            </a:fld>
            <a:endParaRPr lang="en-US"/>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graphicFrame>
        <p:nvGraphicFramePr>
          <p:cNvPr id="4" name="Chart 3">
            <a:extLst>
              <a:ext uri="{FF2B5EF4-FFF2-40B4-BE49-F238E27FC236}">
                <a16:creationId xmlns:a16="http://schemas.microsoft.com/office/drawing/2014/main" id="{B3866F80-9A7C-1D62-770A-A532CCF57527}"/>
              </a:ext>
            </a:extLst>
          </p:cNvPr>
          <p:cNvGraphicFramePr>
            <a:graphicFrameLocks/>
          </p:cNvGraphicFramePr>
          <p:nvPr>
            <p:extLst>
              <p:ext uri="{D42A27DB-BD31-4B8C-83A1-F6EECF244321}">
                <p14:modId xmlns:p14="http://schemas.microsoft.com/office/powerpoint/2010/main" val="3929466906"/>
              </p:ext>
            </p:extLst>
          </p:nvPr>
        </p:nvGraphicFramePr>
        <p:xfrm>
          <a:off x="1357312" y="1005840"/>
          <a:ext cx="9477376" cy="499154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ED524243-0C28-42DC-AAA2-2FD09AD7B3FE}"/>
              </a:ext>
            </a:extLst>
          </p:cNvPr>
          <p:cNvSpPr/>
          <p:nvPr/>
        </p:nvSpPr>
        <p:spPr>
          <a:xfrm>
            <a:off x="2196352" y="1070386"/>
            <a:ext cx="2142565" cy="1466626"/>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78A9B18A-B72A-9360-90DC-8A9E8247BA99}"/>
              </a:ext>
            </a:extLst>
          </p:cNvPr>
          <p:cNvSpPr txBox="1"/>
          <p:nvPr/>
        </p:nvSpPr>
        <p:spPr>
          <a:xfrm>
            <a:off x="1272987" y="1603644"/>
            <a:ext cx="923365" cy="400110"/>
          </a:xfrm>
          <a:prstGeom prst="rect">
            <a:avLst/>
          </a:prstGeom>
          <a:noFill/>
        </p:spPr>
        <p:txBody>
          <a:bodyPr wrap="square">
            <a:spAutoFit/>
          </a:bodyPr>
          <a:lstStyle/>
          <a:p>
            <a:r>
              <a:rPr lang="en-US" sz="2000" b="1" dirty="0">
                <a:solidFill>
                  <a:srgbClr val="FF0000"/>
                </a:solidFill>
                <a:latin typeface="Times New Roman" panose="02020603050405020304" pitchFamily="18" charset="0"/>
                <a:cs typeface="Times New Roman" panose="02020603050405020304" pitchFamily="18" charset="0"/>
              </a:rPr>
              <a:t>Top 7</a:t>
            </a:r>
          </a:p>
        </p:txBody>
      </p:sp>
    </p:spTree>
    <p:extLst>
      <p:ext uri="{BB962C8B-B14F-4D97-AF65-F5344CB8AC3E}">
        <p14:creationId xmlns:p14="http://schemas.microsoft.com/office/powerpoint/2010/main" val="38125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a:extLst>
              <a:ext uri="{FF2B5EF4-FFF2-40B4-BE49-F238E27FC236}">
                <a16:creationId xmlns:a16="http://schemas.microsoft.com/office/drawing/2014/main" id="{0DF02793-AEA4-D38B-61B8-6239156C2B3E}"/>
              </a:ext>
            </a:extLst>
          </p:cNvPr>
          <p:cNvGraphicFramePr>
            <a:graphicFrameLocks/>
          </p:cNvGraphicFramePr>
          <p:nvPr>
            <p:extLst>
              <p:ext uri="{D42A27DB-BD31-4B8C-83A1-F6EECF244321}">
                <p14:modId xmlns:p14="http://schemas.microsoft.com/office/powerpoint/2010/main" val="485518660"/>
              </p:ext>
            </p:extLst>
          </p:nvPr>
        </p:nvGraphicFramePr>
        <p:xfrm>
          <a:off x="6802102" y="592619"/>
          <a:ext cx="4572000" cy="60864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576C1EBF-13FF-59AD-EEAF-D94A2544416A}"/>
              </a:ext>
            </a:extLst>
          </p:cNvPr>
          <p:cNvGraphicFramePr>
            <a:graphicFrameLocks/>
          </p:cNvGraphicFramePr>
          <p:nvPr>
            <p:extLst>
              <p:ext uri="{D42A27DB-BD31-4B8C-83A1-F6EECF244321}">
                <p14:modId xmlns:p14="http://schemas.microsoft.com/office/powerpoint/2010/main" val="2870718617"/>
              </p:ext>
            </p:extLst>
          </p:nvPr>
        </p:nvGraphicFramePr>
        <p:xfrm>
          <a:off x="1217346" y="592620"/>
          <a:ext cx="4572000" cy="6086475"/>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2A8F278A-22AA-AA2C-8B84-217C9DE1C86D}"/>
              </a:ext>
            </a:extLst>
          </p:cNvPr>
          <p:cNvSpPr txBox="1"/>
          <p:nvPr/>
        </p:nvSpPr>
        <p:spPr>
          <a:xfrm>
            <a:off x="1813489" y="266357"/>
            <a:ext cx="3494432"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All Failure Mechanisms for HL</a:t>
            </a:r>
          </a:p>
        </p:txBody>
      </p:sp>
      <p:sp>
        <p:nvSpPr>
          <p:cNvPr id="7" name="TextBox 6">
            <a:extLst>
              <a:ext uri="{FF2B5EF4-FFF2-40B4-BE49-F238E27FC236}">
                <a16:creationId xmlns:a16="http://schemas.microsoft.com/office/drawing/2014/main" id="{0E9E4DB8-711C-BE8E-154B-46F6E17611EB}"/>
              </a:ext>
            </a:extLst>
          </p:cNvPr>
          <p:cNvSpPr txBox="1"/>
          <p:nvPr/>
        </p:nvSpPr>
        <p:spPr>
          <a:xfrm>
            <a:off x="7340886" y="266357"/>
            <a:ext cx="3494432" cy="369332"/>
          </a:xfrm>
          <a:prstGeom prst="rect">
            <a:avLst/>
          </a:prstGeom>
          <a:noFill/>
        </p:spPr>
        <p:txBody>
          <a:bodyPr wrap="square">
            <a:spAutoFit/>
          </a:bodyPr>
          <a:lstStyle/>
          <a:p>
            <a:pPr algn="ctr"/>
            <a:r>
              <a:rPr lang="en-US" b="1" dirty="0">
                <a:latin typeface="Times New Roman" panose="02020603050405020304" pitchFamily="18" charset="0"/>
                <a:cs typeface="Times New Roman" panose="02020603050405020304" pitchFamily="18" charset="0"/>
              </a:rPr>
              <a:t>All Failure Mechanisms for GT</a:t>
            </a:r>
          </a:p>
        </p:txBody>
      </p:sp>
      <p:sp>
        <p:nvSpPr>
          <p:cNvPr id="8" name="Rectangle 7">
            <a:extLst>
              <a:ext uri="{FF2B5EF4-FFF2-40B4-BE49-F238E27FC236}">
                <a16:creationId xmlns:a16="http://schemas.microsoft.com/office/drawing/2014/main" id="{10B646CE-0A10-CA4E-C6C5-1FE9410313C4}"/>
              </a:ext>
            </a:extLst>
          </p:cNvPr>
          <p:cNvSpPr/>
          <p:nvPr/>
        </p:nvSpPr>
        <p:spPr>
          <a:xfrm>
            <a:off x="1281269" y="695322"/>
            <a:ext cx="2142565" cy="646459"/>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1FF49C42-0C6E-F36F-BBA8-DB6EB4DEF1C8}"/>
              </a:ext>
            </a:extLst>
          </p:cNvPr>
          <p:cNvSpPr/>
          <p:nvPr/>
        </p:nvSpPr>
        <p:spPr>
          <a:xfrm>
            <a:off x="6830676" y="695323"/>
            <a:ext cx="2142565" cy="689528"/>
          </a:xfrm>
          <a:prstGeom prst="rect">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extBox 1">
            <a:extLst>
              <a:ext uri="{FF2B5EF4-FFF2-40B4-BE49-F238E27FC236}">
                <a16:creationId xmlns:a16="http://schemas.microsoft.com/office/drawing/2014/main" id="{CB409C73-2C7D-7083-42B3-DF07C172F2AD}"/>
              </a:ext>
            </a:extLst>
          </p:cNvPr>
          <p:cNvSpPr txBox="1"/>
          <p:nvPr/>
        </p:nvSpPr>
        <p:spPr>
          <a:xfrm>
            <a:off x="5967146" y="635689"/>
            <a:ext cx="707061" cy="400110"/>
          </a:xfrm>
          <a:prstGeom prst="rect">
            <a:avLst/>
          </a:prstGeom>
          <a:noFill/>
        </p:spPr>
        <p:txBody>
          <a:bodyPr wrap="square">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ESD</a:t>
            </a:r>
          </a:p>
        </p:txBody>
      </p:sp>
      <p:sp>
        <p:nvSpPr>
          <p:cNvPr id="3" name="TextBox 2">
            <a:extLst>
              <a:ext uri="{FF2B5EF4-FFF2-40B4-BE49-F238E27FC236}">
                <a16:creationId xmlns:a16="http://schemas.microsoft.com/office/drawing/2014/main" id="{265904B3-C44F-0477-55DF-5864F9CCEB07}"/>
              </a:ext>
            </a:extLst>
          </p:cNvPr>
          <p:cNvSpPr txBox="1"/>
          <p:nvPr/>
        </p:nvSpPr>
        <p:spPr>
          <a:xfrm>
            <a:off x="81341" y="618441"/>
            <a:ext cx="1342110" cy="707886"/>
          </a:xfrm>
          <a:prstGeom prst="rect">
            <a:avLst/>
          </a:prstGeom>
          <a:noFill/>
        </p:spPr>
        <p:txBody>
          <a:bodyPr wrap="square">
            <a:spAutoFit/>
          </a:bodyPr>
          <a:lstStyle/>
          <a:p>
            <a:pPr algn="ctr"/>
            <a:r>
              <a:rPr lang="en-US" sz="2000" b="1" dirty="0">
                <a:solidFill>
                  <a:srgbClr val="FF0000"/>
                </a:solidFill>
                <a:latin typeface="Times New Roman" panose="02020603050405020304" pitchFamily="18" charset="0"/>
                <a:cs typeface="Times New Roman" panose="02020603050405020304" pitchFamily="18" charset="0"/>
              </a:rPr>
              <a:t>Seals</a:t>
            </a:r>
          </a:p>
          <a:p>
            <a:pPr algn="ctr"/>
            <a:r>
              <a:rPr lang="en-US" sz="2000" b="1" dirty="0">
                <a:solidFill>
                  <a:srgbClr val="FF0000"/>
                </a:solidFill>
                <a:latin typeface="Times New Roman" panose="02020603050405020304" pitchFamily="18" charset="0"/>
                <a:cs typeface="Times New Roman" panose="02020603050405020304" pitchFamily="18" charset="0"/>
              </a:rPr>
              <a:t>O-rings</a:t>
            </a:r>
          </a:p>
        </p:txBody>
      </p:sp>
    </p:spTree>
    <p:extLst>
      <p:ext uri="{BB962C8B-B14F-4D97-AF65-F5344CB8AC3E}">
        <p14:creationId xmlns:p14="http://schemas.microsoft.com/office/powerpoint/2010/main" val="28331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04FA9380-5315-51B0-A7F6-349A62B3503B}"/>
              </a:ext>
            </a:extLst>
          </p:cNvPr>
          <p:cNvSpPr txBox="1">
            <a:spLocks/>
          </p:cNvSpPr>
          <p:nvPr/>
        </p:nvSpPr>
        <p:spPr>
          <a:xfrm>
            <a:off x="0" y="0"/>
            <a:ext cx="12192000" cy="855036"/>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p>
        </p:txBody>
      </p:sp>
      <p:sp>
        <p:nvSpPr>
          <p:cNvPr id="4" name="Slide Number Placeholder 3">
            <a:extLst>
              <a:ext uri="{FF2B5EF4-FFF2-40B4-BE49-F238E27FC236}">
                <a16:creationId xmlns:a16="http://schemas.microsoft.com/office/drawing/2014/main" id="{C3DC5FDD-C986-6871-FBAC-99D6FA298E82}"/>
              </a:ext>
            </a:extLst>
          </p:cNvPr>
          <p:cNvSpPr>
            <a:spLocks noGrp="1"/>
          </p:cNvSpPr>
          <p:nvPr>
            <p:ph type="sldNum" sz="quarter" idx="12"/>
          </p:nvPr>
        </p:nvSpPr>
        <p:spPr/>
        <p:txBody>
          <a:bodyPr/>
          <a:lstStyle/>
          <a:p>
            <a:fld id="{1CAA0138-2AFB-448D-B177-F61CB55D0BD0}" type="slidenum">
              <a:rPr lang="en-US" smtClean="0"/>
              <a:t>18</a:t>
            </a:fld>
            <a:endParaRPr lang="en-US"/>
          </a:p>
        </p:txBody>
      </p:sp>
      <p:sp>
        <p:nvSpPr>
          <p:cNvPr id="2" name="Title 1">
            <a:extLst>
              <a:ext uri="{FF2B5EF4-FFF2-40B4-BE49-F238E27FC236}">
                <a16:creationId xmlns:a16="http://schemas.microsoft.com/office/drawing/2014/main" id="{3F275389-D64F-AA6F-3F9E-976563665DFC}"/>
              </a:ext>
            </a:extLst>
          </p:cNvPr>
          <p:cNvSpPr>
            <a:spLocks noGrp="1"/>
          </p:cNvSpPr>
          <p:nvPr>
            <p:ph type="title" idx="4294967295"/>
          </p:nvPr>
        </p:nvSpPr>
        <p:spPr>
          <a:xfrm>
            <a:off x="0" y="1"/>
            <a:ext cx="12192000" cy="855036"/>
          </a:xfrm>
        </p:spPr>
        <p:txBody>
          <a:bodyP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RRT4 – Accident Data (2018 – Feb 2024)</a:t>
            </a:r>
          </a:p>
        </p:txBody>
      </p:sp>
      <p:graphicFrame>
        <p:nvGraphicFramePr>
          <p:cNvPr id="9" name="Chart 8">
            <a:extLst>
              <a:ext uri="{FF2B5EF4-FFF2-40B4-BE49-F238E27FC236}">
                <a16:creationId xmlns:a16="http://schemas.microsoft.com/office/drawing/2014/main" id="{93A2CA4A-1945-5988-C18D-2F7A0C49D10D}"/>
              </a:ext>
            </a:extLst>
          </p:cNvPr>
          <p:cNvGraphicFramePr>
            <a:graphicFrameLocks/>
          </p:cNvGraphicFramePr>
          <p:nvPr/>
        </p:nvGraphicFramePr>
        <p:xfrm>
          <a:off x="264160" y="1590040"/>
          <a:ext cx="548640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a:extLst>
              <a:ext uri="{FF2B5EF4-FFF2-40B4-BE49-F238E27FC236}">
                <a16:creationId xmlns:a16="http://schemas.microsoft.com/office/drawing/2014/main" id="{18409450-8038-62C6-6B8C-4499E444DF00}"/>
              </a:ext>
            </a:extLst>
          </p:cNvPr>
          <p:cNvGraphicFramePr>
            <a:graphicFrameLocks/>
          </p:cNvGraphicFramePr>
          <p:nvPr/>
        </p:nvGraphicFramePr>
        <p:xfrm>
          <a:off x="6299200" y="1590040"/>
          <a:ext cx="5486400" cy="4572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62041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1">
            <a:extLst>
              <a:ext uri="{FF2B5EF4-FFF2-40B4-BE49-F238E27FC236}">
                <a16:creationId xmlns:a16="http://schemas.microsoft.com/office/drawing/2014/main" id="{04FA9380-5315-51B0-A7F6-349A62B3503B}"/>
              </a:ext>
            </a:extLst>
          </p:cNvPr>
          <p:cNvSpPr txBox="1">
            <a:spLocks/>
          </p:cNvSpPr>
          <p:nvPr/>
        </p:nvSpPr>
        <p:spPr>
          <a:xfrm>
            <a:off x="0" y="0"/>
            <a:ext cx="12192000" cy="855036"/>
          </a:xfrm>
          <a:prstGeom prst="rect">
            <a:avLst/>
          </a:prstGeom>
          <a:solidFill>
            <a:schemeClr val="accent2"/>
          </a:solidFill>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sp>
        <p:nvSpPr>
          <p:cNvPr id="4" name="Slide Number Placeholder 3">
            <a:extLst>
              <a:ext uri="{FF2B5EF4-FFF2-40B4-BE49-F238E27FC236}">
                <a16:creationId xmlns:a16="http://schemas.microsoft.com/office/drawing/2014/main" id="{C3DC5FDD-C986-6871-FBAC-99D6FA298E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AA0138-2AFB-448D-B177-F61CB55D0BD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F275389-D64F-AA6F-3F9E-976563665DFC}"/>
              </a:ext>
            </a:extLst>
          </p:cNvPr>
          <p:cNvSpPr>
            <a:spLocks noGrp="1"/>
          </p:cNvSpPr>
          <p:nvPr>
            <p:ph type="title" idx="4294967295"/>
          </p:nvPr>
        </p:nvSpPr>
        <p:spPr>
          <a:xfrm>
            <a:off x="0" y="1"/>
            <a:ext cx="12192000" cy="855036"/>
          </a:xfrm>
        </p:spPr>
        <p:txBody>
          <a:bodyPr>
            <a:normAutofit/>
          </a:bodyPr>
          <a:lstStyle/>
          <a:p>
            <a:pPr algn="ctr"/>
            <a:r>
              <a:rPr lang="en-US" sz="4000" dirty="0">
                <a:solidFill>
                  <a:schemeClr val="bg1"/>
                </a:solidFill>
                <a:latin typeface="Times New Roman" panose="02020603050405020304" pitchFamily="18" charset="0"/>
                <a:cs typeface="Times New Roman" panose="02020603050405020304" pitchFamily="18" charset="0"/>
              </a:rPr>
              <a:t>RRT4 – Accident Data (2018 – Feb 2024)</a:t>
            </a:r>
          </a:p>
        </p:txBody>
      </p:sp>
      <p:graphicFrame>
        <p:nvGraphicFramePr>
          <p:cNvPr id="3" name="Chart 2">
            <a:extLst>
              <a:ext uri="{FF2B5EF4-FFF2-40B4-BE49-F238E27FC236}">
                <a16:creationId xmlns:a16="http://schemas.microsoft.com/office/drawing/2014/main" id="{EC13847E-9DFD-1A89-0AC0-058C8D4F1692}"/>
              </a:ext>
            </a:extLst>
          </p:cNvPr>
          <p:cNvGraphicFramePr>
            <a:graphicFrameLocks/>
          </p:cNvGraphicFramePr>
          <p:nvPr/>
        </p:nvGraphicFramePr>
        <p:xfrm>
          <a:off x="993058" y="1457632"/>
          <a:ext cx="10205883"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8729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D3F1AC5-E6A5-2243-9AFF-3E28F1B470E3}"/>
              </a:ext>
            </a:extLst>
          </p:cNvPr>
          <p:cNvSpPr>
            <a:spLocks noGrp="1"/>
          </p:cNvSpPr>
          <p:nvPr>
            <p:ph type="sldNum" sz="quarter" idx="12"/>
          </p:nvPr>
        </p:nvSpPr>
        <p:spPr/>
        <p:txBody>
          <a:bodyPr/>
          <a:lstStyle/>
          <a:p>
            <a:fld id="{1CAA0138-2AFB-448D-B177-F61CB55D0BD0}" type="slidenum">
              <a:rPr lang="en-US" smtClean="0"/>
              <a:t>2</a:t>
            </a:fld>
            <a:endParaRPr lang="en-US"/>
          </a:p>
        </p:txBody>
      </p:sp>
      <p:pic>
        <p:nvPicPr>
          <p:cNvPr id="4" name="Picture 3" descr="Map&#10;&#10;Description automatically generated">
            <a:extLst>
              <a:ext uri="{FF2B5EF4-FFF2-40B4-BE49-F238E27FC236}">
                <a16:creationId xmlns:a16="http://schemas.microsoft.com/office/drawing/2014/main" id="{8A4247A3-73B7-44EB-84CF-E84A45D073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7045" y="1706880"/>
            <a:ext cx="3568773" cy="3911600"/>
          </a:xfrm>
          <a:prstGeom prst="rect">
            <a:avLst/>
          </a:prstGeom>
        </p:spPr>
      </p:pic>
      <p:sp>
        <p:nvSpPr>
          <p:cNvPr id="6" name="TextBox 5">
            <a:extLst>
              <a:ext uri="{FF2B5EF4-FFF2-40B4-BE49-F238E27FC236}">
                <a16:creationId xmlns:a16="http://schemas.microsoft.com/office/drawing/2014/main" id="{E3B9A35B-BA34-9EAA-316F-9088EF6EB3EA}"/>
              </a:ext>
            </a:extLst>
          </p:cNvPr>
          <p:cNvSpPr txBox="1"/>
          <p:nvPr/>
        </p:nvSpPr>
        <p:spPr>
          <a:xfrm>
            <a:off x="4067155" y="285413"/>
            <a:ext cx="3568773" cy="954107"/>
          </a:xfrm>
          <a:prstGeom prst="rect">
            <a:avLst/>
          </a:prstGeom>
          <a:noFill/>
        </p:spPr>
        <p:txBody>
          <a:bodyPr wrap="square">
            <a:spAutoFit/>
          </a:bodyPr>
          <a:lstStyle/>
          <a:p>
            <a:pPr algn="ctr"/>
            <a:r>
              <a:rPr lang="en-US" sz="2800" dirty="0">
                <a:latin typeface="Times New Roman" panose="02020603050405020304" pitchFamily="18" charset="0"/>
                <a:cs typeface="Times New Roman" panose="02020603050405020304" pitchFamily="18" charset="0"/>
              </a:rPr>
              <a:t>Regional Response Team - Region 4</a:t>
            </a:r>
          </a:p>
        </p:txBody>
      </p:sp>
    </p:spTree>
    <p:extLst>
      <p:ext uri="{BB962C8B-B14F-4D97-AF65-F5344CB8AC3E}">
        <p14:creationId xmlns:p14="http://schemas.microsoft.com/office/powerpoint/2010/main" val="4207219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5389-D64F-AA6F-3F9E-976563665DFC}"/>
              </a:ext>
            </a:extLst>
          </p:cNvPr>
          <p:cNvSpPr>
            <a:spLocks noGrp="1"/>
          </p:cNvSpPr>
          <p:nvPr>
            <p:ph type="title"/>
          </p:nvPr>
        </p:nvSpPr>
        <p:spPr/>
        <p:txBody>
          <a:bodyPr/>
          <a:lstStyle/>
          <a:p>
            <a:r>
              <a:rPr lang="en-US" dirty="0"/>
              <a:t>Accidents by Cause Type (2018 – Feb 2024)</a:t>
            </a:r>
          </a:p>
        </p:txBody>
      </p:sp>
      <p:sp>
        <p:nvSpPr>
          <p:cNvPr id="4" name="Slide Number Placeholder 3">
            <a:extLst>
              <a:ext uri="{FF2B5EF4-FFF2-40B4-BE49-F238E27FC236}">
                <a16:creationId xmlns:a16="http://schemas.microsoft.com/office/drawing/2014/main" id="{C3DC5FDD-C986-6871-FBAC-99D6FA298E82}"/>
              </a:ext>
            </a:extLst>
          </p:cNvPr>
          <p:cNvSpPr>
            <a:spLocks noGrp="1"/>
          </p:cNvSpPr>
          <p:nvPr>
            <p:ph type="sldNum" sz="quarter" idx="12"/>
          </p:nvPr>
        </p:nvSpPr>
        <p:spPr/>
        <p:txBody>
          <a:bodyPr/>
          <a:lstStyle/>
          <a:p>
            <a:fld id="{1CAA0138-2AFB-448D-B177-F61CB55D0BD0}" type="slidenum">
              <a:rPr lang="en-US" smtClean="0"/>
              <a:t>20</a:t>
            </a:fld>
            <a:endParaRPr lang="en-US"/>
          </a:p>
        </p:txBody>
      </p:sp>
      <p:pic>
        <p:nvPicPr>
          <p:cNvPr id="7" name="Picture 6" descr="Graphical user interface, application&#10;&#10;Description automatically generated">
            <a:extLst>
              <a:ext uri="{FF2B5EF4-FFF2-40B4-BE49-F238E27FC236}">
                <a16:creationId xmlns:a16="http://schemas.microsoft.com/office/drawing/2014/main" id="{BC117CEE-98FE-FD22-CA9C-D2429C16E9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117" y="1067364"/>
            <a:ext cx="11011765" cy="4581032"/>
          </a:xfrm>
          <a:prstGeom prst="rect">
            <a:avLst/>
          </a:prstGeom>
        </p:spPr>
      </p:pic>
      <p:sp>
        <p:nvSpPr>
          <p:cNvPr id="9" name="TextBox 8">
            <a:extLst>
              <a:ext uri="{FF2B5EF4-FFF2-40B4-BE49-F238E27FC236}">
                <a16:creationId xmlns:a16="http://schemas.microsoft.com/office/drawing/2014/main" id="{66303818-4AB0-C339-6B1F-583BBA763AC8}"/>
              </a:ext>
            </a:extLst>
          </p:cNvPr>
          <p:cNvSpPr txBox="1"/>
          <p:nvPr/>
        </p:nvSpPr>
        <p:spPr>
          <a:xfrm>
            <a:off x="567813" y="5667525"/>
            <a:ext cx="8645013" cy="246221"/>
          </a:xfrm>
          <a:prstGeom prst="rect">
            <a:avLst/>
          </a:prstGeom>
          <a:noFill/>
        </p:spPr>
        <p:txBody>
          <a:bodyPr wrap="square">
            <a:spAutoFit/>
          </a:bodyPr>
          <a:lstStyle/>
          <a:p>
            <a:r>
              <a:rPr lang="en-US" sz="1000" b="1" dirty="0">
                <a:solidFill>
                  <a:srgbClr val="FF0000"/>
                </a:solidFill>
                <a:latin typeface="Times New Roman" panose="02020603050405020304" pitchFamily="18" charset="0"/>
                <a:cs typeface="Times New Roman" panose="02020603050405020304" pitchFamily="18" charset="0"/>
              </a:rPr>
              <a:t>*In August 2020, Colonial Pipeline had a release of 47,619 barrels of gasoline in Huntersville, NC. Total costs reached more than $100 M in damages.</a:t>
            </a:r>
          </a:p>
        </p:txBody>
      </p:sp>
    </p:spTree>
    <p:extLst>
      <p:ext uri="{BB962C8B-B14F-4D97-AF65-F5344CB8AC3E}">
        <p14:creationId xmlns:p14="http://schemas.microsoft.com/office/powerpoint/2010/main" val="3734408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65E38105-1BF2-444B-851B-4A4C1DBF97A3}"/>
              </a:ext>
            </a:extLst>
          </p:cNvPr>
          <p:cNvGraphicFramePr>
            <a:graphicFrameLocks/>
          </p:cNvGraphicFramePr>
          <p:nvPr>
            <p:extLst>
              <p:ext uri="{D42A27DB-BD31-4B8C-83A1-F6EECF244321}">
                <p14:modId xmlns:p14="http://schemas.microsoft.com/office/powerpoint/2010/main" val="820494043"/>
              </p:ext>
            </p:extLst>
          </p:nvPr>
        </p:nvGraphicFramePr>
        <p:xfrm>
          <a:off x="1627238" y="1143000"/>
          <a:ext cx="8937523"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275389-D64F-AA6F-3F9E-976563665DFC}"/>
              </a:ext>
            </a:extLst>
          </p:cNvPr>
          <p:cNvSpPr>
            <a:spLocks noGrp="1"/>
          </p:cNvSpPr>
          <p:nvPr>
            <p:ph type="title"/>
          </p:nvPr>
        </p:nvSpPr>
        <p:spPr/>
        <p:txBody>
          <a:bodyPr/>
          <a:lstStyle/>
          <a:p>
            <a:r>
              <a:rPr lang="en-US" dirty="0"/>
              <a:t>GD Incidents by Cause Type (2018- Feb 2024)</a:t>
            </a:r>
          </a:p>
        </p:txBody>
      </p:sp>
      <p:sp>
        <p:nvSpPr>
          <p:cNvPr id="4" name="Slide Number Placeholder 3">
            <a:extLst>
              <a:ext uri="{FF2B5EF4-FFF2-40B4-BE49-F238E27FC236}">
                <a16:creationId xmlns:a16="http://schemas.microsoft.com/office/drawing/2014/main" id="{C3DC5FDD-C986-6871-FBAC-99D6FA298E82}"/>
              </a:ext>
            </a:extLst>
          </p:cNvPr>
          <p:cNvSpPr>
            <a:spLocks noGrp="1"/>
          </p:cNvSpPr>
          <p:nvPr>
            <p:ph type="sldNum" sz="quarter" idx="12"/>
          </p:nvPr>
        </p:nvSpPr>
        <p:spPr/>
        <p:txBody>
          <a:bodyPr/>
          <a:lstStyle/>
          <a:p>
            <a:fld id="{1CAA0138-2AFB-448D-B177-F61CB55D0BD0}" type="slidenum">
              <a:rPr lang="en-US" smtClean="0"/>
              <a:t>21</a:t>
            </a:fld>
            <a:endParaRPr lang="en-US"/>
          </a:p>
        </p:txBody>
      </p:sp>
      <p:sp>
        <p:nvSpPr>
          <p:cNvPr id="10" name="TextBox 9">
            <a:extLst>
              <a:ext uri="{FF2B5EF4-FFF2-40B4-BE49-F238E27FC236}">
                <a16:creationId xmlns:a16="http://schemas.microsoft.com/office/drawing/2014/main" id="{8BA91DCC-B959-6407-02F2-A4F10B89F8C3}"/>
              </a:ext>
            </a:extLst>
          </p:cNvPr>
          <p:cNvSpPr txBox="1"/>
          <p:nvPr/>
        </p:nvSpPr>
        <p:spPr>
          <a:xfrm>
            <a:off x="2893857" y="4568190"/>
            <a:ext cx="804383" cy="307777"/>
          </a:xfrm>
          <a:prstGeom prst="rect">
            <a:avLst/>
          </a:prstGeom>
          <a:noFill/>
        </p:spPr>
        <p:txBody>
          <a:bodyPr wrap="square">
            <a:spAutoFit/>
          </a:bodyPr>
          <a:lstStyle/>
          <a:p>
            <a:r>
              <a:rPr lang="en-US" sz="1400" b="1" dirty="0">
                <a:solidFill>
                  <a:srgbClr val="FF0000"/>
                </a:solidFill>
                <a:latin typeface="Times New Roman" panose="02020603050405020304" pitchFamily="18" charset="0"/>
                <a:cs typeface="Times New Roman" panose="02020603050405020304" pitchFamily="18" charset="0"/>
              </a:rPr>
              <a:t>1 injury</a:t>
            </a:r>
          </a:p>
        </p:txBody>
      </p:sp>
      <p:sp>
        <p:nvSpPr>
          <p:cNvPr id="11" name="TextBox 10">
            <a:extLst>
              <a:ext uri="{FF2B5EF4-FFF2-40B4-BE49-F238E27FC236}">
                <a16:creationId xmlns:a16="http://schemas.microsoft.com/office/drawing/2014/main" id="{47BA58D2-E94E-4A3F-F803-638C1D9C900F}"/>
              </a:ext>
            </a:extLst>
          </p:cNvPr>
          <p:cNvSpPr txBox="1"/>
          <p:nvPr/>
        </p:nvSpPr>
        <p:spPr>
          <a:xfrm>
            <a:off x="2893856" y="3034030"/>
            <a:ext cx="804383" cy="307777"/>
          </a:xfrm>
          <a:prstGeom prst="rect">
            <a:avLst/>
          </a:prstGeom>
          <a:noFill/>
        </p:spPr>
        <p:txBody>
          <a:bodyPr wrap="square">
            <a:spAutoFit/>
          </a:bodyPr>
          <a:lstStyle/>
          <a:p>
            <a:r>
              <a:rPr lang="en-US" sz="1400" b="1" dirty="0">
                <a:solidFill>
                  <a:srgbClr val="FF0000"/>
                </a:solidFill>
                <a:latin typeface="Times New Roman" panose="02020603050405020304" pitchFamily="18" charset="0"/>
                <a:cs typeface="Times New Roman" panose="02020603050405020304" pitchFamily="18" charset="0"/>
              </a:rPr>
              <a:t>1 injury</a:t>
            </a:r>
          </a:p>
        </p:txBody>
      </p:sp>
      <p:sp>
        <p:nvSpPr>
          <p:cNvPr id="12" name="TextBox 11">
            <a:extLst>
              <a:ext uri="{FF2B5EF4-FFF2-40B4-BE49-F238E27FC236}">
                <a16:creationId xmlns:a16="http://schemas.microsoft.com/office/drawing/2014/main" id="{EAA0E0F8-8B25-B7F7-0467-1B9D8CC7044D}"/>
              </a:ext>
            </a:extLst>
          </p:cNvPr>
          <p:cNvSpPr txBox="1"/>
          <p:nvPr/>
        </p:nvSpPr>
        <p:spPr>
          <a:xfrm>
            <a:off x="1978801" y="1499870"/>
            <a:ext cx="1830110" cy="307777"/>
          </a:xfrm>
          <a:prstGeom prst="rect">
            <a:avLst/>
          </a:prstGeom>
          <a:noFill/>
        </p:spPr>
        <p:txBody>
          <a:bodyPr wrap="square">
            <a:spAutoFit/>
          </a:bodyPr>
          <a:lstStyle/>
          <a:p>
            <a:r>
              <a:rPr lang="en-US" sz="1400" b="1" dirty="0">
                <a:solidFill>
                  <a:srgbClr val="FF0000"/>
                </a:solidFill>
                <a:latin typeface="Times New Roman" panose="02020603050405020304" pitchFamily="18" charset="0"/>
                <a:cs typeface="Times New Roman" panose="02020603050405020304" pitchFamily="18" charset="0"/>
              </a:rPr>
              <a:t>2 injuries, 2 fatalities</a:t>
            </a:r>
          </a:p>
        </p:txBody>
      </p:sp>
    </p:spTree>
    <p:extLst>
      <p:ext uri="{BB962C8B-B14F-4D97-AF65-F5344CB8AC3E}">
        <p14:creationId xmlns:p14="http://schemas.microsoft.com/office/powerpoint/2010/main" val="362262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DC5FDD-C986-6871-FBAC-99D6FA298E82}"/>
              </a:ext>
            </a:extLst>
          </p:cNvPr>
          <p:cNvSpPr>
            <a:spLocks noGrp="1"/>
          </p:cNvSpPr>
          <p:nvPr>
            <p:ph type="sldNum" sz="quarter" idx="12"/>
          </p:nvPr>
        </p:nvSpPr>
        <p:spPr/>
        <p:txBody>
          <a:bodyPr/>
          <a:lstStyle/>
          <a:p>
            <a:fld id="{1CAA0138-2AFB-448D-B177-F61CB55D0BD0}" type="slidenum">
              <a:rPr lang="en-US" smtClean="0"/>
              <a:t>22</a:t>
            </a:fld>
            <a:endParaRPr lang="en-US"/>
          </a:p>
        </p:txBody>
      </p:sp>
      <p:pic>
        <p:nvPicPr>
          <p:cNvPr id="5" name="Picture 4" descr="Graphical user interface&#10;&#10;Description automatically generated">
            <a:extLst>
              <a:ext uri="{FF2B5EF4-FFF2-40B4-BE49-F238E27FC236}">
                <a16:creationId xmlns:a16="http://schemas.microsoft.com/office/drawing/2014/main" id="{631465A3-66DA-CDB8-AE68-B7718B624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417" y="0"/>
            <a:ext cx="7899822" cy="6066503"/>
          </a:xfrm>
          <a:prstGeom prst="rect">
            <a:avLst/>
          </a:prstGeom>
        </p:spPr>
      </p:pic>
      <p:sp>
        <p:nvSpPr>
          <p:cNvPr id="8" name="TextBox 7">
            <a:extLst>
              <a:ext uri="{FF2B5EF4-FFF2-40B4-BE49-F238E27FC236}">
                <a16:creationId xmlns:a16="http://schemas.microsoft.com/office/drawing/2014/main" id="{CF0446B1-0A62-A0B1-1CB9-B54824BC2D8F}"/>
              </a:ext>
            </a:extLst>
          </p:cNvPr>
          <p:cNvSpPr txBox="1"/>
          <p:nvPr/>
        </p:nvSpPr>
        <p:spPr>
          <a:xfrm>
            <a:off x="383457" y="136493"/>
            <a:ext cx="2251587" cy="1569660"/>
          </a:xfrm>
          <a:prstGeom prst="rect">
            <a:avLst/>
          </a:prstGeom>
          <a:noFill/>
        </p:spPr>
        <p:txBody>
          <a:bodyPr wrap="square">
            <a:spAutoFit/>
          </a:bodyPr>
          <a:lstStyle/>
          <a:p>
            <a:r>
              <a:rPr lang="en-US" sz="2400" dirty="0">
                <a:latin typeface="Times New Roman" panose="02020603050405020304" pitchFamily="18" charset="0"/>
                <a:cs typeface="Times New Roman" panose="02020603050405020304" pitchFamily="18" charset="0"/>
              </a:rPr>
              <a:t>Region 4 Accidents by Risk Factor</a:t>
            </a:r>
          </a:p>
          <a:p>
            <a:r>
              <a:rPr lang="en-US" sz="2400" dirty="0">
                <a:latin typeface="Times New Roman" panose="02020603050405020304" pitchFamily="18" charset="0"/>
                <a:cs typeface="Times New Roman" panose="02020603050405020304" pitchFamily="18" charset="0"/>
              </a:rPr>
              <a:t>2018 - Feb 2024</a:t>
            </a:r>
          </a:p>
        </p:txBody>
      </p:sp>
    </p:spTree>
    <p:extLst>
      <p:ext uri="{BB962C8B-B14F-4D97-AF65-F5344CB8AC3E}">
        <p14:creationId xmlns:p14="http://schemas.microsoft.com/office/powerpoint/2010/main" val="20499063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E14B4D11-4175-43DB-9A93-2424747C37FD}"/>
              </a:ext>
            </a:extLst>
          </p:cNvPr>
          <p:cNvGraphicFramePr>
            <a:graphicFrameLocks/>
          </p:cNvGraphicFramePr>
          <p:nvPr>
            <p:extLst>
              <p:ext uri="{D42A27DB-BD31-4B8C-83A1-F6EECF244321}">
                <p14:modId xmlns:p14="http://schemas.microsoft.com/office/powerpoint/2010/main" val="4279457882"/>
              </p:ext>
            </p:extLst>
          </p:nvPr>
        </p:nvGraphicFramePr>
        <p:xfrm>
          <a:off x="1371600" y="1104899"/>
          <a:ext cx="9448800" cy="46482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3F275389-D64F-AA6F-3F9E-976563665DFC}"/>
              </a:ext>
            </a:extLst>
          </p:cNvPr>
          <p:cNvSpPr>
            <a:spLocks noGrp="1"/>
          </p:cNvSpPr>
          <p:nvPr>
            <p:ph type="title"/>
          </p:nvPr>
        </p:nvSpPr>
        <p:spPr/>
        <p:txBody>
          <a:bodyPr/>
          <a:lstStyle/>
          <a:p>
            <a:r>
              <a:rPr lang="en-US" dirty="0"/>
              <a:t>GD Incidents by Risk Factor (2018-Feb. 2024)</a:t>
            </a:r>
          </a:p>
        </p:txBody>
      </p:sp>
      <p:sp>
        <p:nvSpPr>
          <p:cNvPr id="4" name="Slide Number Placeholder 3">
            <a:extLst>
              <a:ext uri="{FF2B5EF4-FFF2-40B4-BE49-F238E27FC236}">
                <a16:creationId xmlns:a16="http://schemas.microsoft.com/office/drawing/2014/main" id="{C3DC5FDD-C986-6871-FBAC-99D6FA298E82}"/>
              </a:ext>
            </a:extLst>
          </p:cNvPr>
          <p:cNvSpPr>
            <a:spLocks noGrp="1"/>
          </p:cNvSpPr>
          <p:nvPr>
            <p:ph type="sldNum" sz="quarter" idx="12"/>
          </p:nvPr>
        </p:nvSpPr>
        <p:spPr/>
        <p:txBody>
          <a:bodyPr/>
          <a:lstStyle/>
          <a:p>
            <a:fld id="{1CAA0138-2AFB-448D-B177-F61CB55D0BD0}" type="slidenum">
              <a:rPr lang="en-US" smtClean="0"/>
              <a:t>23</a:t>
            </a:fld>
            <a:endParaRPr lang="en-US"/>
          </a:p>
        </p:txBody>
      </p:sp>
      <p:sp>
        <p:nvSpPr>
          <p:cNvPr id="10" name="TextBox 9">
            <a:extLst>
              <a:ext uri="{FF2B5EF4-FFF2-40B4-BE49-F238E27FC236}">
                <a16:creationId xmlns:a16="http://schemas.microsoft.com/office/drawing/2014/main" id="{8BA91DCC-B959-6407-02F2-A4F10B89F8C3}"/>
              </a:ext>
            </a:extLst>
          </p:cNvPr>
          <p:cNvSpPr txBox="1"/>
          <p:nvPr/>
        </p:nvSpPr>
        <p:spPr>
          <a:xfrm>
            <a:off x="3707637" y="4683228"/>
            <a:ext cx="804383" cy="307777"/>
          </a:xfrm>
          <a:prstGeom prst="rect">
            <a:avLst/>
          </a:prstGeom>
          <a:noFill/>
        </p:spPr>
        <p:txBody>
          <a:bodyPr wrap="square">
            <a:spAutoFit/>
          </a:bodyPr>
          <a:lstStyle/>
          <a:p>
            <a:r>
              <a:rPr lang="en-US" sz="1400" b="1" dirty="0">
                <a:solidFill>
                  <a:srgbClr val="FF0000"/>
                </a:solidFill>
                <a:latin typeface="Times New Roman" panose="02020603050405020304" pitchFamily="18" charset="0"/>
                <a:cs typeface="Times New Roman" panose="02020603050405020304" pitchFamily="18" charset="0"/>
              </a:rPr>
              <a:t>1 injury</a:t>
            </a:r>
          </a:p>
        </p:txBody>
      </p:sp>
      <p:sp>
        <p:nvSpPr>
          <p:cNvPr id="11" name="TextBox 10">
            <a:extLst>
              <a:ext uri="{FF2B5EF4-FFF2-40B4-BE49-F238E27FC236}">
                <a16:creationId xmlns:a16="http://schemas.microsoft.com/office/drawing/2014/main" id="{47BA58D2-E94E-4A3F-F803-638C1D9C900F}"/>
              </a:ext>
            </a:extLst>
          </p:cNvPr>
          <p:cNvSpPr txBox="1"/>
          <p:nvPr/>
        </p:nvSpPr>
        <p:spPr>
          <a:xfrm>
            <a:off x="3707637" y="2544424"/>
            <a:ext cx="804383" cy="307777"/>
          </a:xfrm>
          <a:prstGeom prst="rect">
            <a:avLst/>
          </a:prstGeom>
          <a:noFill/>
        </p:spPr>
        <p:txBody>
          <a:bodyPr wrap="square">
            <a:spAutoFit/>
          </a:bodyPr>
          <a:lstStyle/>
          <a:p>
            <a:r>
              <a:rPr lang="en-US" sz="1400" b="1" dirty="0">
                <a:solidFill>
                  <a:srgbClr val="FF0000"/>
                </a:solidFill>
                <a:latin typeface="Times New Roman" panose="02020603050405020304" pitchFamily="18" charset="0"/>
                <a:cs typeface="Times New Roman" panose="02020603050405020304" pitchFamily="18" charset="0"/>
              </a:rPr>
              <a:t>1 injury</a:t>
            </a:r>
          </a:p>
        </p:txBody>
      </p:sp>
      <p:sp>
        <p:nvSpPr>
          <p:cNvPr id="12" name="TextBox 11">
            <a:extLst>
              <a:ext uri="{FF2B5EF4-FFF2-40B4-BE49-F238E27FC236}">
                <a16:creationId xmlns:a16="http://schemas.microsoft.com/office/drawing/2014/main" id="{EAA0E0F8-8B25-B7F7-0467-1B9D8CC7044D}"/>
              </a:ext>
            </a:extLst>
          </p:cNvPr>
          <p:cNvSpPr txBox="1"/>
          <p:nvPr/>
        </p:nvSpPr>
        <p:spPr>
          <a:xfrm>
            <a:off x="3658229" y="1444824"/>
            <a:ext cx="903198" cy="307777"/>
          </a:xfrm>
          <a:prstGeom prst="rect">
            <a:avLst/>
          </a:prstGeom>
          <a:noFill/>
        </p:spPr>
        <p:txBody>
          <a:bodyPr wrap="square">
            <a:spAutoFit/>
          </a:bodyPr>
          <a:lstStyle/>
          <a:p>
            <a:r>
              <a:rPr lang="en-US" sz="1400" b="1" dirty="0">
                <a:solidFill>
                  <a:srgbClr val="FF0000"/>
                </a:solidFill>
                <a:latin typeface="Times New Roman" panose="02020603050405020304" pitchFamily="18" charset="0"/>
                <a:cs typeface="Times New Roman" panose="02020603050405020304" pitchFamily="18" charset="0"/>
              </a:rPr>
              <a:t>1 fatality</a:t>
            </a:r>
          </a:p>
        </p:txBody>
      </p:sp>
      <p:sp>
        <p:nvSpPr>
          <p:cNvPr id="6" name="TextBox 5">
            <a:extLst>
              <a:ext uri="{FF2B5EF4-FFF2-40B4-BE49-F238E27FC236}">
                <a16:creationId xmlns:a16="http://schemas.microsoft.com/office/drawing/2014/main" id="{76B506AD-215B-8A17-1D48-82412E6BF39C}"/>
              </a:ext>
            </a:extLst>
          </p:cNvPr>
          <p:cNvSpPr txBox="1"/>
          <p:nvPr/>
        </p:nvSpPr>
        <p:spPr>
          <a:xfrm>
            <a:off x="2849493" y="1994624"/>
            <a:ext cx="1662527" cy="307777"/>
          </a:xfrm>
          <a:prstGeom prst="rect">
            <a:avLst/>
          </a:prstGeom>
          <a:noFill/>
        </p:spPr>
        <p:txBody>
          <a:bodyPr wrap="square">
            <a:spAutoFit/>
          </a:bodyPr>
          <a:lstStyle/>
          <a:p>
            <a:r>
              <a:rPr lang="en-US" sz="1400" b="1" dirty="0">
                <a:solidFill>
                  <a:srgbClr val="FF0000"/>
                </a:solidFill>
                <a:latin typeface="Times New Roman" panose="02020603050405020304" pitchFamily="18" charset="0"/>
                <a:cs typeface="Times New Roman" panose="02020603050405020304" pitchFamily="18" charset="0"/>
              </a:rPr>
              <a:t>2 injuries, 1 fatality</a:t>
            </a:r>
          </a:p>
        </p:txBody>
      </p:sp>
    </p:spTree>
    <p:extLst>
      <p:ext uri="{BB962C8B-B14F-4D97-AF65-F5344CB8AC3E}">
        <p14:creationId xmlns:p14="http://schemas.microsoft.com/office/powerpoint/2010/main" val="3416063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5389-D64F-AA6F-3F9E-976563665DFC}"/>
              </a:ext>
            </a:extLst>
          </p:cNvPr>
          <p:cNvSpPr>
            <a:spLocks noGrp="1"/>
          </p:cNvSpPr>
          <p:nvPr>
            <p:ph type="title"/>
          </p:nvPr>
        </p:nvSpPr>
        <p:spPr/>
        <p:txBody>
          <a:bodyPr/>
          <a:lstStyle/>
          <a:p>
            <a:r>
              <a:rPr lang="en-US" dirty="0"/>
              <a:t>GT Incidents by Cause and Risk Factor (2018- Feb. 2024)</a:t>
            </a:r>
          </a:p>
        </p:txBody>
      </p:sp>
      <p:sp>
        <p:nvSpPr>
          <p:cNvPr id="4" name="Slide Number Placeholder 3">
            <a:extLst>
              <a:ext uri="{FF2B5EF4-FFF2-40B4-BE49-F238E27FC236}">
                <a16:creationId xmlns:a16="http://schemas.microsoft.com/office/drawing/2014/main" id="{C3DC5FDD-C986-6871-FBAC-99D6FA298E82}"/>
              </a:ext>
            </a:extLst>
          </p:cNvPr>
          <p:cNvSpPr>
            <a:spLocks noGrp="1"/>
          </p:cNvSpPr>
          <p:nvPr>
            <p:ph type="sldNum" sz="quarter" idx="12"/>
          </p:nvPr>
        </p:nvSpPr>
        <p:spPr/>
        <p:txBody>
          <a:bodyPr/>
          <a:lstStyle/>
          <a:p>
            <a:fld id="{1CAA0138-2AFB-448D-B177-F61CB55D0BD0}" type="slidenum">
              <a:rPr lang="en-US" smtClean="0"/>
              <a:t>24</a:t>
            </a:fld>
            <a:endParaRPr lang="en-US"/>
          </a:p>
        </p:txBody>
      </p:sp>
      <p:graphicFrame>
        <p:nvGraphicFramePr>
          <p:cNvPr id="3" name="Chart 2">
            <a:extLst>
              <a:ext uri="{FF2B5EF4-FFF2-40B4-BE49-F238E27FC236}">
                <a16:creationId xmlns:a16="http://schemas.microsoft.com/office/drawing/2014/main" id="{8F1D852E-AAA3-4382-AED2-67A098A14B31}"/>
              </a:ext>
            </a:extLst>
          </p:cNvPr>
          <p:cNvGraphicFramePr>
            <a:graphicFrameLocks/>
          </p:cNvGraphicFramePr>
          <p:nvPr>
            <p:extLst>
              <p:ext uri="{D42A27DB-BD31-4B8C-83A1-F6EECF244321}">
                <p14:modId xmlns:p14="http://schemas.microsoft.com/office/powerpoint/2010/main" val="1938295531"/>
              </p:ext>
            </p:extLst>
          </p:nvPr>
        </p:nvGraphicFramePr>
        <p:xfrm>
          <a:off x="206478" y="1142997"/>
          <a:ext cx="5755558" cy="4412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a:extLst>
              <a:ext uri="{FF2B5EF4-FFF2-40B4-BE49-F238E27FC236}">
                <a16:creationId xmlns:a16="http://schemas.microsoft.com/office/drawing/2014/main" id="{90350627-B757-4089-8176-F7A2BBD0A5A5}"/>
              </a:ext>
            </a:extLst>
          </p:cNvPr>
          <p:cNvGraphicFramePr>
            <a:graphicFrameLocks/>
          </p:cNvGraphicFramePr>
          <p:nvPr>
            <p:extLst>
              <p:ext uri="{D42A27DB-BD31-4B8C-83A1-F6EECF244321}">
                <p14:modId xmlns:p14="http://schemas.microsoft.com/office/powerpoint/2010/main" val="2981665320"/>
              </p:ext>
            </p:extLst>
          </p:nvPr>
        </p:nvGraphicFramePr>
        <p:xfrm>
          <a:off x="6229964" y="1142998"/>
          <a:ext cx="5755558" cy="44122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97252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5389-D64F-AA6F-3F9E-976563665DFC}"/>
              </a:ext>
            </a:extLst>
          </p:cNvPr>
          <p:cNvSpPr>
            <a:spLocks noGrp="1"/>
          </p:cNvSpPr>
          <p:nvPr>
            <p:ph type="title"/>
          </p:nvPr>
        </p:nvSpPr>
        <p:spPr/>
        <p:txBody>
          <a:bodyPr/>
          <a:lstStyle/>
          <a:p>
            <a:r>
              <a:rPr lang="en-US" dirty="0"/>
              <a:t>HL Incidents by Cause (2018-2023)</a:t>
            </a:r>
          </a:p>
        </p:txBody>
      </p:sp>
      <p:sp>
        <p:nvSpPr>
          <p:cNvPr id="4" name="Slide Number Placeholder 3">
            <a:extLst>
              <a:ext uri="{FF2B5EF4-FFF2-40B4-BE49-F238E27FC236}">
                <a16:creationId xmlns:a16="http://schemas.microsoft.com/office/drawing/2014/main" id="{C3DC5FDD-C986-6871-FBAC-99D6FA298E82}"/>
              </a:ext>
            </a:extLst>
          </p:cNvPr>
          <p:cNvSpPr>
            <a:spLocks noGrp="1"/>
          </p:cNvSpPr>
          <p:nvPr>
            <p:ph type="sldNum" sz="quarter" idx="12"/>
          </p:nvPr>
        </p:nvSpPr>
        <p:spPr/>
        <p:txBody>
          <a:bodyPr/>
          <a:lstStyle/>
          <a:p>
            <a:fld id="{1CAA0138-2AFB-448D-B177-F61CB55D0BD0}" type="slidenum">
              <a:rPr lang="en-US" smtClean="0"/>
              <a:t>25</a:t>
            </a:fld>
            <a:endParaRPr lang="en-US"/>
          </a:p>
        </p:txBody>
      </p:sp>
      <p:graphicFrame>
        <p:nvGraphicFramePr>
          <p:cNvPr id="3" name="Chart 2">
            <a:extLst>
              <a:ext uri="{FF2B5EF4-FFF2-40B4-BE49-F238E27FC236}">
                <a16:creationId xmlns:a16="http://schemas.microsoft.com/office/drawing/2014/main" id="{A3B2B4D8-ECFF-4D88-975C-3C8831B40D5E}"/>
              </a:ext>
            </a:extLst>
          </p:cNvPr>
          <p:cNvGraphicFramePr>
            <a:graphicFrameLocks/>
          </p:cNvGraphicFramePr>
          <p:nvPr>
            <p:extLst>
              <p:ext uri="{D42A27DB-BD31-4B8C-83A1-F6EECF244321}">
                <p14:modId xmlns:p14="http://schemas.microsoft.com/office/powerpoint/2010/main" val="255410081"/>
              </p:ext>
            </p:extLst>
          </p:nvPr>
        </p:nvGraphicFramePr>
        <p:xfrm>
          <a:off x="1971040" y="1132840"/>
          <a:ext cx="8249920" cy="45923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73198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75389-D64F-AA6F-3F9E-976563665DFC}"/>
              </a:ext>
            </a:extLst>
          </p:cNvPr>
          <p:cNvSpPr>
            <a:spLocks noGrp="1"/>
          </p:cNvSpPr>
          <p:nvPr>
            <p:ph type="title"/>
          </p:nvPr>
        </p:nvSpPr>
        <p:spPr/>
        <p:txBody>
          <a:bodyPr/>
          <a:lstStyle/>
          <a:p>
            <a:r>
              <a:rPr lang="en-US" dirty="0"/>
              <a:t>HL Incidents by Risk Factor (2018-2023)</a:t>
            </a:r>
          </a:p>
        </p:txBody>
      </p:sp>
      <p:sp>
        <p:nvSpPr>
          <p:cNvPr id="4" name="Slide Number Placeholder 3">
            <a:extLst>
              <a:ext uri="{FF2B5EF4-FFF2-40B4-BE49-F238E27FC236}">
                <a16:creationId xmlns:a16="http://schemas.microsoft.com/office/drawing/2014/main" id="{C3DC5FDD-C986-6871-FBAC-99D6FA298E82}"/>
              </a:ext>
            </a:extLst>
          </p:cNvPr>
          <p:cNvSpPr>
            <a:spLocks noGrp="1"/>
          </p:cNvSpPr>
          <p:nvPr>
            <p:ph type="sldNum" sz="quarter" idx="12"/>
          </p:nvPr>
        </p:nvSpPr>
        <p:spPr/>
        <p:txBody>
          <a:bodyPr/>
          <a:lstStyle/>
          <a:p>
            <a:fld id="{1CAA0138-2AFB-448D-B177-F61CB55D0BD0}" type="slidenum">
              <a:rPr lang="en-US" smtClean="0"/>
              <a:t>26</a:t>
            </a:fld>
            <a:endParaRPr lang="en-US"/>
          </a:p>
        </p:txBody>
      </p:sp>
      <p:graphicFrame>
        <p:nvGraphicFramePr>
          <p:cNvPr id="3" name="Chart 2">
            <a:extLst>
              <a:ext uri="{FF2B5EF4-FFF2-40B4-BE49-F238E27FC236}">
                <a16:creationId xmlns:a16="http://schemas.microsoft.com/office/drawing/2014/main" id="{298E2D4B-B98E-4235-99C7-0227987A1B41}"/>
              </a:ext>
            </a:extLst>
          </p:cNvPr>
          <p:cNvGraphicFramePr>
            <a:graphicFrameLocks/>
          </p:cNvGraphicFramePr>
          <p:nvPr>
            <p:extLst>
              <p:ext uri="{D42A27DB-BD31-4B8C-83A1-F6EECF244321}">
                <p14:modId xmlns:p14="http://schemas.microsoft.com/office/powerpoint/2010/main" val="260431348"/>
              </p:ext>
            </p:extLst>
          </p:nvPr>
        </p:nvGraphicFramePr>
        <p:xfrm>
          <a:off x="1925320" y="1041400"/>
          <a:ext cx="8341360" cy="477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28030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53A4C2D-CF90-4581-91B6-DC9B91022E6E}"/>
              </a:ext>
            </a:extLst>
          </p:cNvPr>
          <p:cNvSpPr>
            <a:spLocks noGrp="1"/>
          </p:cNvSpPr>
          <p:nvPr>
            <p:ph type="title"/>
          </p:nvPr>
        </p:nvSpPr>
        <p:spPr/>
        <p:txBody>
          <a:bodyPr/>
          <a:lstStyle/>
          <a:p>
            <a:r>
              <a:rPr lang="en-US" dirty="0"/>
              <a:t>Questions</a:t>
            </a:r>
          </a:p>
        </p:txBody>
      </p:sp>
      <p:sp>
        <p:nvSpPr>
          <p:cNvPr id="4" name="Slide Number Placeholder 3">
            <a:extLst>
              <a:ext uri="{FF2B5EF4-FFF2-40B4-BE49-F238E27FC236}">
                <a16:creationId xmlns:a16="http://schemas.microsoft.com/office/drawing/2014/main" id="{03DA259B-B041-4C75-9729-6ACE9A185AE3}"/>
              </a:ext>
            </a:extLst>
          </p:cNvPr>
          <p:cNvSpPr>
            <a:spLocks noGrp="1"/>
          </p:cNvSpPr>
          <p:nvPr>
            <p:ph type="sldNum" sz="quarter" idx="12"/>
          </p:nvPr>
        </p:nvSpPr>
        <p:spPr/>
        <p:txBody>
          <a:bodyPr/>
          <a:lstStyle/>
          <a:p>
            <a:fld id="{1CAA0138-2AFB-448D-B177-F61CB55D0BD0}" type="slidenum">
              <a:rPr lang="en-US" smtClean="0"/>
              <a:t>27</a:t>
            </a:fld>
            <a:endParaRPr lang="en-US"/>
          </a:p>
        </p:txBody>
      </p:sp>
      <p:sp>
        <p:nvSpPr>
          <p:cNvPr id="7" name="TextBox 6">
            <a:extLst>
              <a:ext uri="{FF2B5EF4-FFF2-40B4-BE49-F238E27FC236}">
                <a16:creationId xmlns:a16="http://schemas.microsoft.com/office/drawing/2014/main" id="{914BF78D-049B-563A-7B2D-961E49FE5754}"/>
              </a:ext>
            </a:extLst>
          </p:cNvPr>
          <p:cNvSpPr txBox="1"/>
          <p:nvPr/>
        </p:nvSpPr>
        <p:spPr>
          <a:xfrm>
            <a:off x="2312451" y="1450631"/>
            <a:ext cx="7567098" cy="1631216"/>
          </a:xfrm>
          <a:prstGeom prst="rect">
            <a:avLst/>
          </a:prstGeom>
          <a:noFill/>
        </p:spPr>
        <p:txBody>
          <a:bodyPr wrap="square">
            <a:spAutoFit/>
          </a:bodyPr>
          <a:lstStyle/>
          <a:p>
            <a:pPr algn="ctr"/>
            <a:r>
              <a:rPr lang="en-US" sz="2500" dirty="0">
                <a:solidFill>
                  <a:schemeClr val="tx2"/>
                </a:solidFill>
                <a:latin typeface="Times New Roman" panose="02020603050405020304" pitchFamily="18" charset="0"/>
                <a:cs typeface="Times New Roman" panose="02020603050405020304" pitchFamily="18" charset="0"/>
              </a:rPr>
              <a:t>Pipeline and Hazardous Materials Safety Administration (PHMSA) - Office of Pipeline Safety (OPS)</a:t>
            </a:r>
          </a:p>
          <a:p>
            <a:pPr algn="ctr"/>
            <a:endParaRPr lang="en-US" sz="2500" dirty="0">
              <a:solidFill>
                <a:schemeClr val="tx2"/>
              </a:solidFill>
              <a:latin typeface="Times New Roman" panose="02020603050405020304" pitchFamily="18" charset="0"/>
              <a:cs typeface="Times New Roman" panose="02020603050405020304" pitchFamily="18" charset="0"/>
            </a:endParaRPr>
          </a:p>
          <a:p>
            <a:pPr algn="ctr"/>
            <a:r>
              <a:rPr lang="en-US" sz="2500" dirty="0">
                <a:solidFill>
                  <a:schemeClr val="tx2"/>
                </a:solidFill>
                <a:latin typeface="Times New Roman" panose="02020603050405020304" pitchFamily="18" charset="0"/>
                <a:cs typeface="Times New Roman" panose="02020603050405020304" pitchFamily="18" charset="0"/>
              </a:rPr>
              <a:t>Accident Investigation Division (AID)</a:t>
            </a:r>
          </a:p>
        </p:txBody>
      </p:sp>
      <p:sp>
        <p:nvSpPr>
          <p:cNvPr id="10" name="TextBox 9">
            <a:extLst>
              <a:ext uri="{FF2B5EF4-FFF2-40B4-BE49-F238E27FC236}">
                <a16:creationId xmlns:a16="http://schemas.microsoft.com/office/drawing/2014/main" id="{BB688E2B-D94B-4189-F89E-B499E8945F3E}"/>
              </a:ext>
            </a:extLst>
          </p:cNvPr>
          <p:cNvSpPr txBox="1"/>
          <p:nvPr/>
        </p:nvSpPr>
        <p:spPr>
          <a:xfrm>
            <a:off x="3048000" y="3635659"/>
            <a:ext cx="6096000" cy="1569660"/>
          </a:xfrm>
          <a:prstGeom prst="rect">
            <a:avLst/>
          </a:prstGeom>
          <a:noFill/>
        </p:spPr>
        <p:txBody>
          <a:bodyPr wrap="square">
            <a:spAutoFit/>
          </a:bodyPr>
          <a:lstStyle/>
          <a:p>
            <a:pPr algn="ctr"/>
            <a:r>
              <a:rPr lang="en-US" sz="2400" b="1" dirty="0">
                <a:latin typeface="Times New Roman" panose="02020603050405020304" pitchFamily="18" charset="0"/>
                <a:cs typeface="Times New Roman" panose="02020603050405020304" pitchFamily="18" charset="0"/>
              </a:rPr>
              <a:t>Blesson Mathew</a:t>
            </a:r>
          </a:p>
          <a:p>
            <a:pPr algn="ctr"/>
            <a:r>
              <a:rPr lang="en-US" sz="2400" dirty="0">
                <a:latin typeface="Times New Roman" panose="02020603050405020304" pitchFamily="18" charset="0"/>
                <a:cs typeface="Times New Roman" panose="02020603050405020304" pitchFamily="18" charset="0"/>
              </a:rPr>
              <a:t>Pipeline Accident Investigator</a:t>
            </a:r>
          </a:p>
          <a:p>
            <a:pPr algn="ctr"/>
            <a:r>
              <a:rPr lang="en-US" sz="2400" dirty="0">
                <a:latin typeface="Times New Roman" panose="02020603050405020304" pitchFamily="18" charset="0"/>
                <a:cs typeface="Times New Roman" panose="02020603050405020304" pitchFamily="18" charset="0"/>
                <a:hlinkClick r:id="rId2"/>
              </a:rPr>
              <a:t>Blesson.mathew@dot.gov</a:t>
            </a:r>
            <a:endParaRPr lang="en-US"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404-565-3488</a:t>
            </a:r>
          </a:p>
        </p:txBody>
      </p:sp>
    </p:spTree>
    <p:extLst>
      <p:ext uri="{BB962C8B-B14F-4D97-AF65-F5344CB8AC3E}">
        <p14:creationId xmlns:p14="http://schemas.microsoft.com/office/powerpoint/2010/main" val="55831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229C0-EE0C-8C90-F78E-DCC7978C3252}"/>
              </a:ext>
            </a:extLst>
          </p:cNvPr>
          <p:cNvSpPr>
            <a:spLocks noGrp="1"/>
          </p:cNvSpPr>
          <p:nvPr>
            <p:ph type="title"/>
          </p:nvPr>
        </p:nvSpPr>
        <p:spPr/>
        <p:txBody>
          <a:bodyPr/>
          <a:lstStyle/>
          <a:p>
            <a:r>
              <a:rPr lang="en-US" dirty="0"/>
              <a:t>Extra Slides</a:t>
            </a:r>
          </a:p>
        </p:txBody>
      </p:sp>
      <p:sp>
        <p:nvSpPr>
          <p:cNvPr id="3" name="Slide Number Placeholder 2">
            <a:extLst>
              <a:ext uri="{FF2B5EF4-FFF2-40B4-BE49-F238E27FC236}">
                <a16:creationId xmlns:a16="http://schemas.microsoft.com/office/drawing/2014/main" id="{AA98C01F-0057-0D52-F242-BB3EA27810B7}"/>
              </a:ext>
            </a:extLst>
          </p:cNvPr>
          <p:cNvSpPr>
            <a:spLocks noGrp="1"/>
          </p:cNvSpPr>
          <p:nvPr>
            <p:ph type="sldNum" sz="quarter" idx="12"/>
          </p:nvPr>
        </p:nvSpPr>
        <p:spPr/>
        <p:txBody>
          <a:bodyPr/>
          <a:lstStyle/>
          <a:p>
            <a:fld id="{1CAA0138-2AFB-448D-B177-F61CB55D0BD0}" type="slidenum">
              <a:rPr lang="en-US" smtClean="0"/>
              <a:t>28</a:t>
            </a:fld>
            <a:endParaRPr lang="en-US"/>
          </a:p>
        </p:txBody>
      </p:sp>
    </p:spTree>
    <p:extLst>
      <p:ext uri="{BB962C8B-B14F-4D97-AF65-F5344CB8AC3E}">
        <p14:creationId xmlns:p14="http://schemas.microsoft.com/office/powerpoint/2010/main" val="2587949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a:solidFill>
            <a:srgbClr val="1F497D"/>
          </a:solidFill>
        </p:spPr>
        <p:txBody>
          <a:bodyPr>
            <a:normAutofit/>
          </a:bodyPr>
          <a:lstStyle/>
          <a:p>
            <a:r>
              <a:rPr lang="en-US" dirty="0"/>
              <a:t>Hazardous Liquid Accidents (2018 – 2023)</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29</a:t>
            </a:fld>
            <a:endParaRPr lang="en-US"/>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
        <p:nvSpPr>
          <p:cNvPr id="14" name="TextBox 13">
            <a:extLst>
              <a:ext uri="{FF2B5EF4-FFF2-40B4-BE49-F238E27FC236}">
                <a16:creationId xmlns:a16="http://schemas.microsoft.com/office/drawing/2014/main" id="{FAB0A901-C33D-4647-B19F-F64826C3683E}"/>
              </a:ext>
            </a:extLst>
          </p:cNvPr>
          <p:cNvSpPr txBox="1"/>
          <p:nvPr/>
        </p:nvSpPr>
        <p:spPr>
          <a:xfrm>
            <a:off x="299972" y="5059144"/>
            <a:ext cx="1712979"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Qty</a:t>
            </a:r>
          </a:p>
          <a:p>
            <a:r>
              <a:rPr lang="en-US" dirty="0">
                <a:latin typeface="Times New Roman" panose="02020603050405020304" pitchFamily="18" charset="0"/>
                <a:cs typeface="Times New Roman" panose="02020603050405020304" pitchFamily="18" charset="0"/>
              </a:rPr>
              <a:t>HL: 2,100</a:t>
            </a:r>
          </a:p>
        </p:txBody>
      </p:sp>
      <p:graphicFrame>
        <p:nvGraphicFramePr>
          <p:cNvPr id="3" name="Table 2">
            <a:extLst>
              <a:ext uri="{FF2B5EF4-FFF2-40B4-BE49-F238E27FC236}">
                <a16:creationId xmlns:a16="http://schemas.microsoft.com/office/drawing/2014/main" id="{D2B0FE86-BFA9-D79F-B795-2B11F2491A4B}"/>
              </a:ext>
            </a:extLst>
          </p:cNvPr>
          <p:cNvGraphicFramePr>
            <a:graphicFrameLocks noGrp="1"/>
          </p:cNvGraphicFramePr>
          <p:nvPr>
            <p:extLst>
              <p:ext uri="{D42A27DB-BD31-4B8C-83A1-F6EECF244321}">
                <p14:modId xmlns:p14="http://schemas.microsoft.com/office/powerpoint/2010/main" val="1489269182"/>
              </p:ext>
            </p:extLst>
          </p:nvPr>
        </p:nvGraphicFramePr>
        <p:xfrm>
          <a:off x="299970" y="1299802"/>
          <a:ext cx="4524579" cy="2291934"/>
        </p:xfrm>
        <a:graphic>
          <a:graphicData uri="http://schemas.openxmlformats.org/drawingml/2006/table">
            <a:tbl>
              <a:tblPr>
                <a:tableStyleId>{8A107856-5554-42FB-B03E-39F5DBC370BA}</a:tableStyleId>
              </a:tblPr>
              <a:tblGrid>
                <a:gridCol w="3708065">
                  <a:extLst>
                    <a:ext uri="{9D8B030D-6E8A-4147-A177-3AD203B41FA5}">
                      <a16:colId xmlns:a16="http://schemas.microsoft.com/office/drawing/2014/main" val="2241691624"/>
                    </a:ext>
                  </a:extLst>
                </a:gridCol>
                <a:gridCol w="816514">
                  <a:extLst>
                    <a:ext uri="{9D8B030D-6E8A-4147-A177-3AD203B41FA5}">
                      <a16:colId xmlns:a16="http://schemas.microsoft.com/office/drawing/2014/main" val="2655094733"/>
                    </a:ext>
                  </a:extLst>
                </a:gridCol>
              </a:tblGrid>
              <a:tr h="255487">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Equipment Failure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solidFill>
                      <a:schemeClr val="accent2">
                        <a:lumMod val="60000"/>
                        <a:lumOff val="40000"/>
                      </a:schemeClr>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966</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solidFill>
                      <a:schemeClr val="accent2">
                        <a:lumMod val="60000"/>
                        <a:lumOff val="40000"/>
                      </a:schemeClr>
                    </a:solidFill>
                  </a:tcPr>
                </a:tc>
                <a:extLst>
                  <a:ext uri="{0D108BD9-81ED-4DB2-BD59-A6C34878D82A}">
                    <a16:rowId xmlns:a16="http://schemas.microsoft.com/office/drawing/2014/main" val="1240416900"/>
                  </a:ext>
                </a:extLst>
              </a:tr>
              <a:tr h="255487">
                <a:tc>
                  <a:txBody>
                    <a:bodyPr/>
                    <a:lstStyle/>
                    <a:p>
                      <a:pPr algn="l" fontAlgn="ctr"/>
                      <a:r>
                        <a:rPr lang="en-US" sz="1400" u="none" strike="noStrike">
                          <a:effectLst/>
                          <a:latin typeface="Times New Roman" panose="02020603050405020304" pitchFamily="18" charset="0"/>
                          <a:cs typeface="Times New Roman" panose="02020603050405020304" pitchFamily="18" charset="0"/>
                        </a:rPr>
                        <a:t>Non-threaded Connection Failure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309</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extLst>
                  <a:ext uri="{0D108BD9-81ED-4DB2-BD59-A6C34878D82A}">
                    <a16:rowId xmlns:a16="http://schemas.microsoft.com/office/drawing/2014/main" val="455456803"/>
                  </a:ext>
                </a:extLst>
              </a:tr>
              <a:tr h="255487">
                <a:tc>
                  <a:txBody>
                    <a:bodyPr/>
                    <a:lstStyle/>
                    <a:p>
                      <a:pPr algn="l" fontAlgn="ctr"/>
                      <a:r>
                        <a:rPr lang="en-US" sz="1400" u="none" strike="noStrike">
                          <a:effectLst/>
                          <a:latin typeface="Times New Roman" panose="02020603050405020304" pitchFamily="18" charset="0"/>
                          <a:cs typeface="Times New Roman" panose="02020603050405020304" pitchFamily="18" charset="0"/>
                        </a:rPr>
                        <a:t>Pump or Pump-related Equipment</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188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extLst>
                  <a:ext uri="{0D108BD9-81ED-4DB2-BD59-A6C34878D82A}">
                    <a16:rowId xmlns:a16="http://schemas.microsoft.com/office/drawing/2014/main" val="1170626652"/>
                  </a:ext>
                </a:extLst>
              </a:tr>
              <a:tr h="255487">
                <a:tc>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Threaded Connection/Coupling Failure</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146</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extLst>
                  <a:ext uri="{0D108BD9-81ED-4DB2-BD59-A6C34878D82A}">
                    <a16:rowId xmlns:a16="http://schemas.microsoft.com/office/drawing/2014/main" val="1210890308"/>
                  </a:ext>
                </a:extLst>
              </a:tr>
              <a:tr h="255487">
                <a:tc>
                  <a:txBody>
                    <a:bodyPr/>
                    <a:lstStyle/>
                    <a:p>
                      <a:pPr algn="l" fontAlgn="ctr"/>
                      <a:r>
                        <a:rPr lang="en-US" sz="1400" u="none" strike="noStrike">
                          <a:effectLst/>
                          <a:latin typeface="Times New Roman" panose="02020603050405020304" pitchFamily="18" charset="0"/>
                          <a:cs typeface="Times New Roman" panose="02020603050405020304" pitchFamily="18" charset="0"/>
                        </a:rPr>
                        <a:t>Malfunction of Control/Relief Equipment</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119</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extLst>
                  <a:ext uri="{0D108BD9-81ED-4DB2-BD59-A6C34878D82A}">
                    <a16:rowId xmlns:a16="http://schemas.microsoft.com/office/drawing/2014/main" val="612148080"/>
                  </a:ext>
                </a:extLst>
              </a:tr>
              <a:tr h="255487">
                <a:tc>
                  <a:txBody>
                    <a:bodyPr/>
                    <a:lstStyle/>
                    <a:p>
                      <a:pPr algn="l" fontAlgn="ctr"/>
                      <a:r>
                        <a:rPr lang="en-US" sz="1400" u="none" strike="noStrike">
                          <a:effectLst/>
                          <a:latin typeface="Times New Roman" panose="02020603050405020304" pitchFamily="18" charset="0"/>
                          <a:cs typeface="Times New Roman" panose="02020603050405020304" pitchFamily="18" charset="0"/>
                        </a:rPr>
                        <a:t>Other Equipment Failure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extLst>
                  <a:ext uri="{0D108BD9-81ED-4DB2-BD59-A6C34878D82A}">
                    <a16:rowId xmlns:a16="http://schemas.microsoft.com/office/drawing/2014/main" val="3650594809"/>
                  </a:ext>
                </a:extLst>
              </a:tr>
              <a:tr h="255487">
                <a:tc>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Defective or Loose Tubing or Fitting</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48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extLst>
                  <a:ext uri="{0D108BD9-81ED-4DB2-BD59-A6C34878D82A}">
                    <a16:rowId xmlns:a16="http://schemas.microsoft.com/office/drawing/2014/main" val="2340505057"/>
                  </a:ext>
                </a:extLst>
              </a:tr>
              <a:tr h="503525">
                <a:tc>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Failure of Equipment Body (except Pump), Tank Plate, or other Material</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39</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407" marR="6407" marT="6407" marB="0" anchor="ctr"/>
                </a:tc>
                <a:extLst>
                  <a:ext uri="{0D108BD9-81ED-4DB2-BD59-A6C34878D82A}">
                    <a16:rowId xmlns:a16="http://schemas.microsoft.com/office/drawing/2014/main" val="385127573"/>
                  </a:ext>
                </a:extLst>
              </a:tr>
            </a:tbl>
          </a:graphicData>
        </a:graphic>
      </p:graphicFrame>
      <p:graphicFrame>
        <p:nvGraphicFramePr>
          <p:cNvPr id="4" name="Table 3">
            <a:extLst>
              <a:ext uri="{FF2B5EF4-FFF2-40B4-BE49-F238E27FC236}">
                <a16:creationId xmlns:a16="http://schemas.microsoft.com/office/drawing/2014/main" id="{F5CD59EC-6548-A225-6FDF-6118FF6D6189}"/>
              </a:ext>
            </a:extLst>
          </p:cNvPr>
          <p:cNvGraphicFramePr>
            <a:graphicFrameLocks noGrp="1"/>
          </p:cNvGraphicFramePr>
          <p:nvPr>
            <p:extLst>
              <p:ext uri="{D42A27DB-BD31-4B8C-83A1-F6EECF244321}">
                <p14:modId xmlns:p14="http://schemas.microsoft.com/office/powerpoint/2010/main" val="1822338897"/>
              </p:ext>
            </p:extLst>
          </p:nvPr>
        </p:nvGraphicFramePr>
        <p:xfrm>
          <a:off x="299970" y="3820384"/>
          <a:ext cx="3784350" cy="742907"/>
        </p:xfrm>
        <a:graphic>
          <a:graphicData uri="http://schemas.openxmlformats.org/drawingml/2006/table">
            <a:tbl>
              <a:tblPr>
                <a:tableStyleId>{22838BEF-8BB2-4498-84A7-C5851F593DF1}</a:tableStyleId>
              </a:tblPr>
              <a:tblGrid>
                <a:gridCol w="1892175">
                  <a:extLst>
                    <a:ext uri="{9D8B030D-6E8A-4147-A177-3AD203B41FA5}">
                      <a16:colId xmlns:a16="http://schemas.microsoft.com/office/drawing/2014/main" val="1603126523"/>
                    </a:ext>
                  </a:extLst>
                </a:gridCol>
                <a:gridCol w="1892175">
                  <a:extLst>
                    <a:ext uri="{9D8B030D-6E8A-4147-A177-3AD203B41FA5}">
                      <a16:colId xmlns:a16="http://schemas.microsoft.com/office/drawing/2014/main" val="2447609949"/>
                    </a:ext>
                  </a:extLst>
                </a:gridCol>
              </a:tblGrid>
              <a:tr h="268256">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Corrosion Failure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433</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1800498117"/>
                  </a:ext>
                </a:extLst>
              </a:tr>
              <a:tr h="243840">
                <a:tc>
                  <a:txBody>
                    <a:bodyPr/>
                    <a:lstStyle/>
                    <a:p>
                      <a:pPr algn="l" fontAlgn="ctr"/>
                      <a:r>
                        <a:rPr lang="en-US" sz="1400" u="none" strike="noStrike">
                          <a:effectLst/>
                          <a:latin typeface="Times New Roman" panose="02020603050405020304" pitchFamily="18" charset="0"/>
                          <a:cs typeface="Times New Roman" panose="02020603050405020304" pitchFamily="18" charset="0"/>
                        </a:rPr>
                        <a:t>Internal Corrosion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283</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99938077"/>
                  </a:ext>
                </a:extLst>
              </a:tr>
              <a:tr h="230811">
                <a:tc>
                  <a:txBody>
                    <a:bodyPr/>
                    <a:lstStyle/>
                    <a:p>
                      <a:pPr algn="l" fontAlgn="ctr"/>
                      <a:r>
                        <a:rPr lang="en-US" sz="1400" u="none" strike="noStrike">
                          <a:effectLst/>
                          <a:latin typeface="Times New Roman" panose="02020603050405020304" pitchFamily="18" charset="0"/>
                          <a:cs typeface="Times New Roman" panose="02020603050405020304" pitchFamily="18" charset="0"/>
                        </a:rPr>
                        <a:t>External Corrosion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150</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379287836"/>
                  </a:ext>
                </a:extLst>
              </a:tr>
            </a:tbl>
          </a:graphicData>
        </a:graphic>
      </p:graphicFrame>
      <p:graphicFrame>
        <p:nvGraphicFramePr>
          <p:cNvPr id="6" name="Chart 5">
            <a:extLst>
              <a:ext uri="{FF2B5EF4-FFF2-40B4-BE49-F238E27FC236}">
                <a16:creationId xmlns:a16="http://schemas.microsoft.com/office/drawing/2014/main" id="{939A1FBF-F1E8-8869-C746-75A1E97DCC4E}"/>
              </a:ext>
            </a:extLst>
          </p:cNvPr>
          <p:cNvGraphicFramePr>
            <a:graphicFrameLocks/>
          </p:cNvGraphicFramePr>
          <p:nvPr>
            <p:extLst>
              <p:ext uri="{D42A27DB-BD31-4B8C-83A1-F6EECF244321}">
                <p14:modId xmlns:p14="http://schemas.microsoft.com/office/powerpoint/2010/main" val="2755285300"/>
              </p:ext>
            </p:extLst>
          </p:nvPr>
        </p:nvGraphicFramePr>
        <p:xfrm>
          <a:off x="5077370" y="1194847"/>
          <a:ext cx="6496050" cy="47443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4081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B0A45-1ACC-42B5-8D81-14E2CD006640}"/>
              </a:ext>
            </a:extLst>
          </p:cNvPr>
          <p:cNvSpPr>
            <a:spLocks noGrp="1"/>
          </p:cNvSpPr>
          <p:nvPr>
            <p:ph type="title"/>
          </p:nvPr>
        </p:nvSpPr>
        <p:spPr>
          <a:xfrm>
            <a:off x="838200" y="206199"/>
            <a:ext cx="10515600" cy="785845"/>
          </a:xfrm>
        </p:spPr>
        <p:txBody>
          <a:bodyPr/>
          <a:lstStyle/>
          <a:p>
            <a:r>
              <a:rPr lang="en-US" dirty="0"/>
              <a:t>Agenda</a:t>
            </a:r>
          </a:p>
        </p:txBody>
      </p:sp>
      <p:sp>
        <p:nvSpPr>
          <p:cNvPr id="4" name="Rectangle 3">
            <a:extLst>
              <a:ext uri="{FF2B5EF4-FFF2-40B4-BE49-F238E27FC236}">
                <a16:creationId xmlns:a16="http://schemas.microsoft.com/office/drawing/2014/main" id="{83215DA4-E5BD-4476-9471-E48F8E2BD447}"/>
              </a:ext>
            </a:extLst>
          </p:cNvPr>
          <p:cNvSpPr/>
          <p:nvPr/>
        </p:nvSpPr>
        <p:spPr>
          <a:xfrm>
            <a:off x="380831" y="1525761"/>
            <a:ext cx="6096000" cy="2677656"/>
          </a:xfrm>
          <a:prstGeom prst="rect">
            <a:avLst/>
          </a:prstGeom>
        </p:spPr>
        <p:txBody>
          <a:bodyPr>
            <a:spAutoFit/>
          </a:bodyPr>
          <a:lstStyle/>
          <a:p>
            <a:pPr marL="285750" indent="-285750">
              <a:buFont typeface="Wingdings" panose="05000000000000000000" pitchFamily="2" charset="2"/>
              <a:buChar char="§"/>
            </a:pPr>
            <a:r>
              <a:rPr lang="en-US" sz="2800" dirty="0">
                <a:solidFill>
                  <a:schemeClr val="bg1"/>
                </a:solidFill>
                <a:latin typeface="Times New Roman" panose="02020603050405020304" pitchFamily="18" charset="0"/>
                <a:cs typeface="Times New Roman" panose="02020603050405020304" pitchFamily="18" charset="0"/>
              </a:rPr>
              <a:t>Accident Investigation Division </a:t>
            </a:r>
          </a:p>
          <a:p>
            <a:pPr marL="285750" indent="-285750">
              <a:buFont typeface="Wingdings" panose="05000000000000000000" pitchFamily="2" charset="2"/>
              <a:buChar char="§"/>
            </a:pPr>
            <a:r>
              <a:rPr lang="en-US" sz="2800" dirty="0">
                <a:solidFill>
                  <a:schemeClr val="bg1"/>
                </a:solidFill>
                <a:latin typeface="Times New Roman" panose="02020603050405020304" pitchFamily="18" charset="0"/>
                <a:cs typeface="Times New Roman" panose="02020603050405020304" pitchFamily="18" charset="0"/>
              </a:rPr>
              <a:t>Reporting Incidents / Accidents</a:t>
            </a:r>
          </a:p>
          <a:p>
            <a:pPr marL="285750" indent="-285750">
              <a:buFont typeface="Wingdings" panose="05000000000000000000" pitchFamily="2" charset="2"/>
              <a:buChar char="§"/>
            </a:pPr>
            <a:r>
              <a:rPr lang="en-US" sz="2800" dirty="0">
                <a:solidFill>
                  <a:schemeClr val="bg1"/>
                </a:solidFill>
                <a:latin typeface="Times New Roman" panose="02020603050405020304" pitchFamily="18" charset="0"/>
                <a:cs typeface="Times New Roman" panose="02020603050405020304" pitchFamily="18" charset="0"/>
              </a:rPr>
              <a:t>Accident Data (2018 – Feb 2024)</a:t>
            </a:r>
          </a:p>
          <a:p>
            <a:pPr marL="285750" indent="-285750">
              <a:buFont typeface="Wingdings" panose="05000000000000000000" pitchFamily="2" charset="2"/>
              <a:buChar char="§"/>
            </a:pPr>
            <a:r>
              <a:rPr lang="en-US" sz="2800" dirty="0">
                <a:solidFill>
                  <a:schemeClr val="bg1"/>
                </a:solidFill>
                <a:latin typeface="Times New Roman" panose="02020603050405020304" pitchFamily="18" charset="0"/>
                <a:cs typeface="Times New Roman" panose="02020603050405020304" pitchFamily="18" charset="0"/>
              </a:rPr>
              <a:t>Risk Factors</a:t>
            </a:r>
          </a:p>
          <a:p>
            <a:r>
              <a:rPr lang="en-US" sz="2800" dirty="0">
                <a:solidFill>
                  <a:schemeClr val="bg1"/>
                </a:solidFill>
                <a:latin typeface="Times New Roman" panose="02020603050405020304" pitchFamily="18" charset="0"/>
                <a:cs typeface="Times New Roman" panose="02020603050405020304" pitchFamily="18" charset="0"/>
              </a:rPr>
              <a:t>Accident/Incident Data</a:t>
            </a:r>
          </a:p>
          <a:p>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0CD23EBA-4AD5-45AC-8D9E-5AAF10E1829E}"/>
              </a:ext>
            </a:extLst>
          </p:cNvPr>
          <p:cNvSpPr>
            <a:spLocks noGrp="1"/>
          </p:cNvSpPr>
          <p:nvPr>
            <p:ph type="sldNum" sz="quarter" idx="12"/>
          </p:nvPr>
        </p:nvSpPr>
        <p:spPr/>
        <p:txBody>
          <a:bodyPr/>
          <a:lstStyle/>
          <a:p>
            <a:fld id="{1CAA0138-2AFB-448D-B177-F61CB55D0BD0}" type="slidenum">
              <a:rPr lang="en-US" smtClean="0"/>
              <a:t>3</a:t>
            </a:fld>
            <a:endParaRPr lang="en-US"/>
          </a:p>
        </p:txBody>
      </p:sp>
      <p:pic>
        <p:nvPicPr>
          <p:cNvPr id="7" name="Picture 6" descr="A picture containing tree, outdoor&#10;&#10;Description automatically generated">
            <a:extLst>
              <a:ext uri="{FF2B5EF4-FFF2-40B4-BE49-F238E27FC236}">
                <a16:creationId xmlns:a16="http://schemas.microsoft.com/office/drawing/2014/main" id="{DF94BEBF-A3F9-6334-E230-C228F5F9D7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3235" y="1073426"/>
            <a:ext cx="5807934" cy="4183329"/>
          </a:xfrm>
          <a:prstGeom prst="rect">
            <a:avLst/>
          </a:prstGeom>
        </p:spPr>
      </p:pic>
    </p:spTree>
    <p:extLst>
      <p:ext uri="{BB962C8B-B14F-4D97-AF65-F5344CB8AC3E}">
        <p14:creationId xmlns:p14="http://schemas.microsoft.com/office/powerpoint/2010/main" val="32749257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a:solidFill>
            <a:srgbClr val="1F497D"/>
          </a:solidFill>
        </p:spPr>
        <p:txBody>
          <a:bodyPr>
            <a:normAutofit/>
          </a:bodyPr>
          <a:lstStyle/>
          <a:p>
            <a:r>
              <a:rPr lang="en-US" dirty="0"/>
              <a:t>Gas Transmission Incidents (2018 – 2023)</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30</a:t>
            </a:fld>
            <a:endParaRPr lang="en-US"/>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
        <p:nvSpPr>
          <p:cNvPr id="14" name="TextBox 13">
            <a:extLst>
              <a:ext uri="{FF2B5EF4-FFF2-40B4-BE49-F238E27FC236}">
                <a16:creationId xmlns:a16="http://schemas.microsoft.com/office/drawing/2014/main" id="{FAB0A901-C33D-4647-B19F-F64826C3683E}"/>
              </a:ext>
            </a:extLst>
          </p:cNvPr>
          <p:cNvSpPr txBox="1"/>
          <p:nvPr/>
        </p:nvSpPr>
        <p:spPr>
          <a:xfrm>
            <a:off x="299972" y="5059144"/>
            <a:ext cx="1712979"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Qty</a:t>
            </a:r>
          </a:p>
          <a:p>
            <a:r>
              <a:rPr lang="en-US" dirty="0">
                <a:latin typeface="Times New Roman" panose="02020603050405020304" pitchFamily="18" charset="0"/>
                <a:cs typeface="Times New Roman" panose="02020603050405020304" pitchFamily="18" charset="0"/>
              </a:rPr>
              <a:t>GT: 762</a:t>
            </a:r>
          </a:p>
        </p:txBody>
      </p:sp>
      <p:graphicFrame>
        <p:nvGraphicFramePr>
          <p:cNvPr id="6" name="Table 5">
            <a:extLst>
              <a:ext uri="{FF2B5EF4-FFF2-40B4-BE49-F238E27FC236}">
                <a16:creationId xmlns:a16="http://schemas.microsoft.com/office/drawing/2014/main" id="{4DBFFEB5-62E8-7BF1-AC78-FAB7DDCF6C8B}"/>
              </a:ext>
            </a:extLst>
          </p:cNvPr>
          <p:cNvGraphicFramePr>
            <a:graphicFrameLocks noGrp="1"/>
          </p:cNvGraphicFramePr>
          <p:nvPr>
            <p:extLst>
              <p:ext uri="{D42A27DB-BD31-4B8C-83A1-F6EECF244321}">
                <p14:modId xmlns:p14="http://schemas.microsoft.com/office/powerpoint/2010/main" val="3630375218"/>
              </p:ext>
            </p:extLst>
          </p:nvPr>
        </p:nvGraphicFramePr>
        <p:xfrm>
          <a:off x="299972" y="1399457"/>
          <a:ext cx="5778611" cy="2041140"/>
        </p:xfrm>
        <a:graphic>
          <a:graphicData uri="http://schemas.openxmlformats.org/drawingml/2006/table">
            <a:tbl>
              <a:tblPr>
                <a:tableStyleId>{8A107856-5554-42FB-B03E-39F5DBC370BA}</a:tableStyleId>
              </a:tblPr>
              <a:tblGrid>
                <a:gridCol w="4744858">
                  <a:extLst>
                    <a:ext uri="{9D8B030D-6E8A-4147-A177-3AD203B41FA5}">
                      <a16:colId xmlns:a16="http://schemas.microsoft.com/office/drawing/2014/main" val="2189109412"/>
                    </a:ext>
                  </a:extLst>
                </a:gridCol>
                <a:gridCol w="1033753">
                  <a:extLst>
                    <a:ext uri="{9D8B030D-6E8A-4147-A177-3AD203B41FA5}">
                      <a16:colId xmlns:a16="http://schemas.microsoft.com/office/drawing/2014/main" val="435528391"/>
                    </a:ext>
                  </a:extLst>
                </a:gridCol>
              </a:tblGrid>
              <a:tr h="231202">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Equipment Failure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solidFill>
                      <a:schemeClr val="accent2">
                        <a:lumMod val="60000"/>
                        <a:lumOff val="40000"/>
                      </a:schemeClr>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288</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solidFill>
                      <a:schemeClr val="accent2">
                        <a:lumMod val="60000"/>
                        <a:lumOff val="40000"/>
                      </a:schemeClr>
                    </a:solidFill>
                  </a:tcPr>
                </a:tc>
                <a:extLst>
                  <a:ext uri="{0D108BD9-81ED-4DB2-BD59-A6C34878D82A}">
                    <a16:rowId xmlns:a16="http://schemas.microsoft.com/office/drawing/2014/main" val="2495155346"/>
                  </a:ext>
                </a:extLst>
              </a:tr>
              <a:tr h="181349">
                <a:tc>
                  <a:txBody>
                    <a:bodyPr/>
                    <a:lstStyle/>
                    <a:p>
                      <a:pPr algn="l" fontAlgn="ctr"/>
                      <a:r>
                        <a:rPr lang="en-US" sz="1400" u="none" strike="noStrike">
                          <a:effectLst/>
                          <a:latin typeface="Times New Roman" panose="02020603050405020304" pitchFamily="18" charset="0"/>
                          <a:cs typeface="Times New Roman" panose="02020603050405020304" pitchFamily="18" charset="0"/>
                        </a:rPr>
                        <a:t>Malfunction of Control/Relief Equipment</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186</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extLst>
                  <a:ext uri="{0D108BD9-81ED-4DB2-BD59-A6C34878D82A}">
                    <a16:rowId xmlns:a16="http://schemas.microsoft.com/office/drawing/2014/main" val="2399931531"/>
                  </a:ext>
                </a:extLst>
              </a:tr>
              <a:tr h="160801">
                <a:tc>
                  <a:txBody>
                    <a:bodyPr/>
                    <a:lstStyle/>
                    <a:p>
                      <a:pPr algn="l" fontAlgn="ctr"/>
                      <a:r>
                        <a:rPr lang="en-US" sz="1400" u="none" strike="noStrike">
                          <a:effectLst/>
                          <a:latin typeface="Times New Roman" panose="02020603050405020304" pitchFamily="18" charset="0"/>
                          <a:cs typeface="Times New Roman" panose="02020603050405020304" pitchFamily="18" charset="0"/>
                        </a:rPr>
                        <a:t>Other Equipment Failure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extLst>
                  <a:ext uri="{0D108BD9-81ED-4DB2-BD59-A6C34878D82A}">
                    <a16:rowId xmlns:a16="http://schemas.microsoft.com/office/drawing/2014/main" val="1367014010"/>
                  </a:ext>
                </a:extLst>
              </a:tr>
              <a:tr h="181349">
                <a:tc>
                  <a:txBody>
                    <a:bodyPr/>
                    <a:lstStyle/>
                    <a:p>
                      <a:pPr algn="l" fontAlgn="ctr"/>
                      <a:r>
                        <a:rPr lang="en-US" sz="1400" u="none" strike="noStrike">
                          <a:effectLst/>
                          <a:latin typeface="Times New Roman" panose="02020603050405020304" pitchFamily="18" charset="0"/>
                          <a:cs typeface="Times New Roman" panose="02020603050405020304" pitchFamily="18" charset="0"/>
                        </a:rPr>
                        <a:t>Threaded Connection/Coupling Failure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24</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extLst>
                  <a:ext uri="{0D108BD9-81ED-4DB2-BD59-A6C34878D82A}">
                    <a16:rowId xmlns:a16="http://schemas.microsoft.com/office/drawing/2014/main" val="3786561266"/>
                  </a:ext>
                </a:extLst>
              </a:tr>
              <a:tr h="160801">
                <a:tc>
                  <a:txBody>
                    <a:bodyPr/>
                    <a:lstStyle/>
                    <a:p>
                      <a:pPr algn="l" fontAlgn="ctr"/>
                      <a:r>
                        <a:rPr lang="en-US" sz="1400" u="none" strike="noStrike">
                          <a:effectLst/>
                          <a:latin typeface="Times New Roman" panose="02020603050405020304" pitchFamily="18" charset="0"/>
                          <a:cs typeface="Times New Roman" panose="02020603050405020304" pitchFamily="18" charset="0"/>
                        </a:rPr>
                        <a:t>Non-threaded Connection Failure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extLst>
                  <a:ext uri="{0D108BD9-81ED-4DB2-BD59-A6C34878D82A}">
                    <a16:rowId xmlns:a16="http://schemas.microsoft.com/office/drawing/2014/main" val="1166585316"/>
                  </a:ext>
                </a:extLst>
              </a:tr>
              <a:tr h="278948">
                <a:tc>
                  <a:txBody>
                    <a:bodyPr/>
                    <a:lstStyle/>
                    <a:p>
                      <a:pPr algn="l" fontAlgn="ctr"/>
                      <a:r>
                        <a:rPr lang="en-US" sz="1400" u="none" strike="noStrike">
                          <a:effectLst/>
                          <a:latin typeface="Times New Roman" panose="02020603050405020304" pitchFamily="18" charset="0"/>
                          <a:cs typeface="Times New Roman" panose="02020603050405020304" pitchFamily="18" charset="0"/>
                        </a:rPr>
                        <a:t>Compressor or Compressor-related Equipment</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13</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extLst>
                  <a:ext uri="{0D108BD9-81ED-4DB2-BD59-A6C34878D82A}">
                    <a16:rowId xmlns:a16="http://schemas.microsoft.com/office/drawing/2014/main" val="3427547231"/>
                  </a:ext>
                </a:extLst>
              </a:tr>
              <a:tr h="160801">
                <a:tc>
                  <a:txBody>
                    <a:bodyPr/>
                    <a:lstStyle/>
                    <a:p>
                      <a:pPr algn="l" fontAlgn="ctr"/>
                      <a:r>
                        <a:rPr lang="en-US" sz="1400" u="none" strike="noStrike">
                          <a:effectLst/>
                          <a:latin typeface="Times New Roman" panose="02020603050405020304" pitchFamily="18" charset="0"/>
                          <a:cs typeface="Times New Roman" panose="02020603050405020304" pitchFamily="18" charset="0"/>
                        </a:rPr>
                        <a:t>Defective or Loose Tubing or Fitting</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extLst>
                  <a:ext uri="{0D108BD9-81ED-4DB2-BD59-A6C34878D82A}">
                    <a16:rowId xmlns:a16="http://schemas.microsoft.com/office/drawing/2014/main" val="2236835588"/>
                  </a:ext>
                </a:extLst>
              </a:tr>
              <a:tr h="416410">
                <a:tc>
                  <a:txBody>
                    <a:bodyPr/>
                    <a:lstStyle/>
                    <a:p>
                      <a:pPr algn="l" fontAlgn="ctr"/>
                      <a:r>
                        <a:rPr lang="en-US" sz="1400" u="none" strike="noStrike">
                          <a:effectLst/>
                          <a:latin typeface="Times New Roman" panose="02020603050405020304" pitchFamily="18" charset="0"/>
                          <a:cs typeface="Times New Roman" panose="02020603050405020304" pitchFamily="18" charset="0"/>
                        </a:rPr>
                        <a:t>Failure of Equipment Body (except Compressor), Vessel Plate, or other Material</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45" marR="6245" marT="6245" marB="0" anchor="ctr"/>
                </a:tc>
                <a:extLst>
                  <a:ext uri="{0D108BD9-81ED-4DB2-BD59-A6C34878D82A}">
                    <a16:rowId xmlns:a16="http://schemas.microsoft.com/office/drawing/2014/main" val="298699873"/>
                  </a:ext>
                </a:extLst>
              </a:tr>
            </a:tbl>
          </a:graphicData>
        </a:graphic>
      </p:graphicFrame>
      <p:graphicFrame>
        <p:nvGraphicFramePr>
          <p:cNvPr id="9" name="Table 8">
            <a:extLst>
              <a:ext uri="{FF2B5EF4-FFF2-40B4-BE49-F238E27FC236}">
                <a16:creationId xmlns:a16="http://schemas.microsoft.com/office/drawing/2014/main" id="{0CE0F899-6629-A9F4-EA5C-520FA8F528AF}"/>
              </a:ext>
            </a:extLst>
          </p:cNvPr>
          <p:cNvGraphicFramePr>
            <a:graphicFrameLocks noGrp="1"/>
          </p:cNvGraphicFramePr>
          <p:nvPr>
            <p:extLst>
              <p:ext uri="{D42A27DB-BD31-4B8C-83A1-F6EECF244321}">
                <p14:modId xmlns:p14="http://schemas.microsoft.com/office/powerpoint/2010/main" val="2087877811"/>
              </p:ext>
            </p:extLst>
          </p:nvPr>
        </p:nvGraphicFramePr>
        <p:xfrm>
          <a:off x="299972" y="3571176"/>
          <a:ext cx="2033926" cy="686443"/>
        </p:xfrm>
        <a:graphic>
          <a:graphicData uri="http://schemas.openxmlformats.org/drawingml/2006/table">
            <a:tbl>
              <a:tblPr>
                <a:tableStyleId>{22838BEF-8BB2-4498-84A7-C5851F593DF1}</a:tableStyleId>
              </a:tblPr>
              <a:tblGrid>
                <a:gridCol w="1441742">
                  <a:extLst>
                    <a:ext uri="{9D8B030D-6E8A-4147-A177-3AD203B41FA5}">
                      <a16:colId xmlns:a16="http://schemas.microsoft.com/office/drawing/2014/main" val="1313381515"/>
                    </a:ext>
                  </a:extLst>
                </a:gridCol>
                <a:gridCol w="592184">
                  <a:extLst>
                    <a:ext uri="{9D8B030D-6E8A-4147-A177-3AD203B41FA5}">
                      <a16:colId xmlns:a16="http://schemas.microsoft.com/office/drawing/2014/main" val="372786414"/>
                    </a:ext>
                  </a:extLst>
                </a:gridCol>
              </a:tblGrid>
              <a:tr h="240673">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Corrosion Failure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60000"/>
                        <a:lumOff val="40000"/>
                      </a:schemeClr>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137</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solidFill>
                      <a:schemeClr val="accent1">
                        <a:lumMod val="60000"/>
                        <a:lumOff val="40000"/>
                      </a:schemeClr>
                    </a:solidFill>
                  </a:tcPr>
                </a:tc>
                <a:extLst>
                  <a:ext uri="{0D108BD9-81ED-4DB2-BD59-A6C34878D82A}">
                    <a16:rowId xmlns:a16="http://schemas.microsoft.com/office/drawing/2014/main" val="3196780455"/>
                  </a:ext>
                </a:extLst>
              </a:tr>
              <a:tr h="121709">
                <a:tc>
                  <a:txBody>
                    <a:bodyPr/>
                    <a:lstStyle/>
                    <a:p>
                      <a:pPr algn="l" fontAlgn="ctr"/>
                      <a:r>
                        <a:rPr lang="en-US" sz="1400" u="none" strike="noStrike">
                          <a:effectLst/>
                          <a:latin typeface="Times New Roman" panose="02020603050405020304" pitchFamily="18" charset="0"/>
                          <a:cs typeface="Times New Roman" panose="02020603050405020304" pitchFamily="18" charset="0"/>
                        </a:rPr>
                        <a:t>Internal Corrosion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557651587"/>
                  </a:ext>
                </a:extLst>
              </a:tr>
              <a:tr h="121709">
                <a:tc>
                  <a:txBody>
                    <a:bodyPr/>
                    <a:lstStyle/>
                    <a:p>
                      <a:pPr algn="l" fontAlgn="ctr"/>
                      <a:r>
                        <a:rPr lang="en-US" sz="1400" u="none" strike="noStrike">
                          <a:effectLst/>
                          <a:latin typeface="Times New Roman" panose="02020603050405020304" pitchFamily="18" charset="0"/>
                          <a:cs typeface="Times New Roman" panose="02020603050405020304" pitchFamily="18" charset="0"/>
                        </a:rPr>
                        <a:t>External Corrosion</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65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4195769414"/>
                  </a:ext>
                </a:extLst>
              </a:tr>
            </a:tbl>
          </a:graphicData>
        </a:graphic>
      </p:graphicFrame>
      <p:graphicFrame>
        <p:nvGraphicFramePr>
          <p:cNvPr id="10" name="Chart 9">
            <a:extLst>
              <a:ext uri="{FF2B5EF4-FFF2-40B4-BE49-F238E27FC236}">
                <a16:creationId xmlns:a16="http://schemas.microsoft.com/office/drawing/2014/main" id="{34437E99-3F21-4A1E-BFC4-B18F9576609A}"/>
              </a:ext>
            </a:extLst>
          </p:cNvPr>
          <p:cNvGraphicFramePr>
            <a:graphicFrameLocks/>
          </p:cNvGraphicFramePr>
          <p:nvPr>
            <p:extLst>
              <p:ext uri="{D42A27DB-BD31-4B8C-83A1-F6EECF244321}">
                <p14:modId xmlns:p14="http://schemas.microsoft.com/office/powerpoint/2010/main" val="966351615"/>
              </p:ext>
            </p:extLst>
          </p:nvPr>
        </p:nvGraphicFramePr>
        <p:xfrm>
          <a:off x="5560617" y="1262062"/>
          <a:ext cx="6496050" cy="4443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09102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a:solidFill>
            <a:srgbClr val="1F497D"/>
          </a:solidFill>
        </p:spPr>
        <p:txBody>
          <a:bodyPr/>
          <a:lstStyle/>
          <a:p>
            <a:r>
              <a:rPr lang="en-US" dirty="0"/>
              <a:t>Gas Distribution Incidents (2018 – 2023)</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31</a:t>
            </a:fld>
            <a:endParaRPr lang="en-US"/>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
        <p:nvSpPr>
          <p:cNvPr id="14" name="TextBox 13">
            <a:extLst>
              <a:ext uri="{FF2B5EF4-FFF2-40B4-BE49-F238E27FC236}">
                <a16:creationId xmlns:a16="http://schemas.microsoft.com/office/drawing/2014/main" id="{FAB0A901-C33D-4647-B19F-F64826C3683E}"/>
              </a:ext>
            </a:extLst>
          </p:cNvPr>
          <p:cNvSpPr txBox="1"/>
          <p:nvPr/>
        </p:nvSpPr>
        <p:spPr>
          <a:xfrm>
            <a:off x="239587" y="5265224"/>
            <a:ext cx="1712979" cy="646331"/>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Qty</a:t>
            </a:r>
          </a:p>
          <a:p>
            <a:r>
              <a:rPr lang="en-US" dirty="0">
                <a:latin typeface="Times New Roman" panose="02020603050405020304" pitchFamily="18" charset="0"/>
                <a:cs typeface="Times New Roman" panose="02020603050405020304" pitchFamily="18" charset="0"/>
              </a:rPr>
              <a:t>GD: 660</a:t>
            </a:r>
          </a:p>
        </p:txBody>
      </p:sp>
      <p:graphicFrame>
        <p:nvGraphicFramePr>
          <p:cNvPr id="6" name="Table 5">
            <a:extLst>
              <a:ext uri="{FF2B5EF4-FFF2-40B4-BE49-F238E27FC236}">
                <a16:creationId xmlns:a16="http://schemas.microsoft.com/office/drawing/2014/main" id="{90347ABB-3B59-E258-3C42-4183F5022C29}"/>
              </a:ext>
            </a:extLst>
          </p:cNvPr>
          <p:cNvGraphicFramePr>
            <a:graphicFrameLocks noGrp="1"/>
          </p:cNvGraphicFramePr>
          <p:nvPr>
            <p:extLst>
              <p:ext uri="{D42A27DB-BD31-4B8C-83A1-F6EECF244321}">
                <p14:modId xmlns:p14="http://schemas.microsoft.com/office/powerpoint/2010/main" val="3955516898"/>
              </p:ext>
            </p:extLst>
          </p:nvPr>
        </p:nvGraphicFramePr>
        <p:xfrm>
          <a:off x="307205" y="1163445"/>
          <a:ext cx="4012246" cy="1360284"/>
        </p:xfrm>
        <a:graphic>
          <a:graphicData uri="http://schemas.openxmlformats.org/drawingml/2006/table">
            <a:tbl>
              <a:tblPr>
                <a:tableStyleId>{8A107856-5554-42FB-B03E-39F5DBC370BA}</a:tableStyleId>
              </a:tblPr>
              <a:tblGrid>
                <a:gridCol w="3576226">
                  <a:extLst>
                    <a:ext uri="{9D8B030D-6E8A-4147-A177-3AD203B41FA5}">
                      <a16:colId xmlns:a16="http://schemas.microsoft.com/office/drawing/2014/main" val="3971701888"/>
                    </a:ext>
                  </a:extLst>
                </a:gridCol>
                <a:gridCol w="436020">
                  <a:extLst>
                    <a:ext uri="{9D8B030D-6E8A-4147-A177-3AD203B41FA5}">
                      <a16:colId xmlns:a16="http://schemas.microsoft.com/office/drawing/2014/main" val="1457604642"/>
                    </a:ext>
                  </a:extLst>
                </a:gridCol>
              </a:tblGrid>
              <a:tr h="256052">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Excavation Damage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58" marR="9358" marT="9358" marB="0" anchor="ctr">
                    <a:solidFill>
                      <a:schemeClr val="accent2">
                        <a:lumMod val="60000"/>
                        <a:lumOff val="40000"/>
                      </a:schemeClr>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241</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58" marR="9358" marT="9358" marB="0" anchor="ctr">
                    <a:solidFill>
                      <a:schemeClr val="accent2">
                        <a:lumMod val="60000"/>
                        <a:lumOff val="40000"/>
                      </a:schemeClr>
                    </a:solidFill>
                  </a:tcPr>
                </a:tc>
                <a:extLst>
                  <a:ext uri="{0D108BD9-81ED-4DB2-BD59-A6C34878D82A}">
                    <a16:rowId xmlns:a16="http://schemas.microsoft.com/office/drawing/2014/main" val="1639514353"/>
                  </a:ext>
                </a:extLst>
              </a:tr>
              <a:tr h="119631">
                <a:tc>
                  <a:txBody>
                    <a:bodyPr/>
                    <a:lstStyle/>
                    <a:p>
                      <a:pPr algn="l" fontAlgn="ctr"/>
                      <a:r>
                        <a:rPr lang="en-US" sz="1400" u="none" strike="noStrike">
                          <a:effectLst/>
                          <a:latin typeface="Times New Roman" panose="02020603050405020304" pitchFamily="18" charset="0"/>
                          <a:cs typeface="Times New Roman" panose="02020603050405020304" pitchFamily="18" charset="0"/>
                        </a:rPr>
                        <a:t>Excavation Damage by Third Party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358" marR="9358" marT="9358"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208</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358" marR="9358" marT="9358" marB="0" anchor="ctr"/>
                </a:tc>
                <a:extLst>
                  <a:ext uri="{0D108BD9-81ED-4DB2-BD59-A6C34878D82A}">
                    <a16:rowId xmlns:a16="http://schemas.microsoft.com/office/drawing/2014/main" val="4047143146"/>
                  </a:ext>
                </a:extLst>
              </a:tr>
              <a:tr h="237616">
                <a:tc>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Excavation Damage by Operator’s Contractor (Second Party)</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58" marR="9358" marT="9358"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19</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358" marR="9358" marT="9358" marB="0" anchor="ctr"/>
                </a:tc>
                <a:extLst>
                  <a:ext uri="{0D108BD9-81ED-4DB2-BD59-A6C34878D82A}">
                    <a16:rowId xmlns:a16="http://schemas.microsoft.com/office/drawing/2014/main" val="28694530"/>
                  </a:ext>
                </a:extLst>
              </a:tr>
              <a:tr h="149127">
                <a:tc>
                  <a:txBody>
                    <a:bodyPr/>
                    <a:lstStyle/>
                    <a:p>
                      <a:pPr algn="l" fontAlgn="ctr"/>
                      <a:r>
                        <a:rPr lang="en-US" sz="1400" u="none" strike="noStrike">
                          <a:effectLst/>
                          <a:latin typeface="Times New Roman" panose="02020603050405020304" pitchFamily="18" charset="0"/>
                          <a:cs typeface="Times New Roman" panose="02020603050405020304" pitchFamily="18" charset="0"/>
                        </a:rPr>
                        <a:t>Previous Damage due to Excavation Activity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358" marR="9358" marT="9358"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9</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358" marR="9358" marT="9358" marB="0" anchor="ctr"/>
                </a:tc>
                <a:extLst>
                  <a:ext uri="{0D108BD9-81ED-4DB2-BD59-A6C34878D82A}">
                    <a16:rowId xmlns:a16="http://schemas.microsoft.com/office/drawing/2014/main" val="838144406"/>
                  </a:ext>
                </a:extLst>
              </a:tr>
              <a:tr h="178623">
                <a:tc>
                  <a:txBody>
                    <a:bodyPr/>
                    <a:lstStyle/>
                    <a:p>
                      <a:pPr algn="l" fontAlgn="ctr"/>
                      <a:r>
                        <a:rPr lang="en-US" sz="1400" u="none" strike="noStrike">
                          <a:effectLst/>
                          <a:latin typeface="Times New Roman" panose="02020603050405020304" pitchFamily="18" charset="0"/>
                          <a:cs typeface="Times New Roman" panose="02020603050405020304" pitchFamily="18" charset="0"/>
                        </a:rPr>
                        <a:t>Excavation Damage by Operator (First Party)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9358" marR="9358" marT="9358"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5</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58" marR="9358" marT="9358" marB="0" anchor="ctr"/>
                </a:tc>
                <a:extLst>
                  <a:ext uri="{0D108BD9-81ED-4DB2-BD59-A6C34878D82A}">
                    <a16:rowId xmlns:a16="http://schemas.microsoft.com/office/drawing/2014/main" val="3638431216"/>
                  </a:ext>
                </a:extLst>
              </a:tr>
            </a:tbl>
          </a:graphicData>
        </a:graphic>
      </p:graphicFrame>
      <p:graphicFrame>
        <p:nvGraphicFramePr>
          <p:cNvPr id="9" name="Table 8">
            <a:extLst>
              <a:ext uri="{FF2B5EF4-FFF2-40B4-BE49-F238E27FC236}">
                <a16:creationId xmlns:a16="http://schemas.microsoft.com/office/drawing/2014/main" id="{D2B1B185-339E-1265-670E-085912B1CC27}"/>
              </a:ext>
            </a:extLst>
          </p:cNvPr>
          <p:cNvGraphicFramePr>
            <a:graphicFrameLocks noGrp="1"/>
          </p:cNvGraphicFramePr>
          <p:nvPr>
            <p:extLst>
              <p:ext uri="{D42A27DB-BD31-4B8C-83A1-F6EECF244321}">
                <p14:modId xmlns:p14="http://schemas.microsoft.com/office/powerpoint/2010/main" val="3412238086"/>
              </p:ext>
            </p:extLst>
          </p:nvPr>
        </p:nvGraphicFramePr>
        <p:xfrm>
          <a:off x="307204" y="2804252"/>
          <a:ext cx="5788796" cy="2355488"/>
        </p:xfrm>
        <a:graphic>
          <a:graphicData uri="http://schemas.openxmlformats.org/drawingml/2006/table">
            <a:tbl>
              <a:tblPr>
                <a:tableStyleId>{22838BEF-8BB2-4498-84A7-C5851F593DF1}</a:tableStyleId>
              </a:tblPr>
              <a:tblGrid>
                <a:gridCol w="5428990">
                  <a:extLst>
                    <a:ext uri="{9D8B030D-6E8A-4147-A177-3AD203B41FA5}">
                      <a16:colId xmlns:a16="http://schemas.microsoft.com/office/drawing/2014/main" val="335489593"/>
                    </a:ext>
                  </a:extLst>
                </a:gridCol>
                <a:gridCol w="359806">
                  <a:extLst>
                    <a:ext uri="{9D8B030D-6E8A-4147-A177-3AD203B41FA5}">
                      <a16:colId xmlns:a16="http://schemas.microsoft.com/office/drawing/2014/main" val="2080847698"/>
                    </a:ext>
                  </a:extLst>
                </a:gridCol>
              </a:tblGrid>
              <a:tr h="322125">
                <a:tc>
                  <a:txBody>
                    <a:bodyPr/>
                    <a:lstStyle/>
                    <a:p>
                      <a:pPr algn="l" fontAlgn="ctr"/>
                      <a:r>
                        <a:rPr lang="en-US" sz="1400" b="1" u="none" strike="noStrike" dirty="0">
                          <a:effectLst/>
                          <a:latin typeface="Times New Roman" panose="02020603050405020304" pitchFamily="18" charset="0"/>
                          <a:cs typeface="Times New Roman" panose="02020603050405020304" pitchFamily="18" charset="0"/>
                        </a:rPr>
                        <a:t>Other Outside Force Damage</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solidFill>
                      <a:schemeClr val="accent1">
                        <a:lumMod val="60000"/>
                        <a:lumOff val="40000"/>
                      </a:schemeClr>
                    </a:solidFill>
                  </a:tcPr>
                </a:tc>
                <a:tc>
                  <a:txBody>
                    <a:bodyPr/>
                    <a:lstStyle/>
                    <a:p>
                      <a:pPr algn="ctr" fontAlgn="ctr"/>
                      <a:r>
                        <a:rPr lang="en-US" sz="1400" b="1" u="none" strike="noStrike" dirty="0">
                          <a:effectLst/>
                          <a:latin typeface="Times New Roman" panose="02020603050405020304" pitchFamily="18" charset="0"/>
                          <a:cs typeface="Times New Roman" panose="02020603050405020304" pitchFamily="18" charset="0"/>
                        </a:rPr>
                        <a:t>173</a:t>
                      </a:r>
                      <a:endParaRPr lang="en-US"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solidFill>
                      <a:schemeClr val="accent1">
                        <a:lumMod val="60000"/>
                        <a:lumOff val="40000"/>
                      </a:schemeClr>
                    </a:solidFill>
                  </a:tcPr>
                </a:tc>
                <a:extLst>
                  <a:ext uri="{0D108BD9-81ED-4DB2-BD59-A6C34878D82A}">
                    <a16:rowId xmlns:a16="http://schemas.microsoft.com/office/drawing/2014/main" val="2770339215"/>
                  </a:ext>
                </a:extLst>
              </a:tr>
              <a:tr h="366066">
                <a:tc>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Damage by Car, Truck, or Other Motorized Vehicle/Equipment NOT Engaged in Excavation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77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extLst>
                  <a:ext uri="{0D108BD9-81ED-4DB2-BD59-A6C34878D82A}">
                    <a16:rowId xmlns:a16="http://schemas.microsoft.com/office/drawing/2014/main" val="4091894505"/>
                  </a:ext>
                </a:extLst>
              </a:tr>
              <a:tr h="123768">
                <a:tc>
                  <a:txBody>
                    <a:bodyPr/>
                    <a:lstStyle/>
                    <a:p>
                      <a:pPr algn="l" fontAlgn="ctr"/>
                      <a:r>
                        <a:rPr lang="en-US" sz="1400" u="none" strike="noStrike">
                          <a:effectLst/>
                          <a:latin typeface="Times New Roman" panose="02020603050405020304" pitchFamily="18" charset="0"/>
                          <a:cs typeface="Times New Roman" panose="02020603050405020304" pitchFamily="18" charset="0"/>
                        </a:rPr>
                        <a:t>Other Outside Force Damage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35</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extLst>
                  <a:ext uri="{0D108BD9-81ED-4DB2-BD59-A6C34878D82A}">
                    <a16:rowId xmlns:a16="http://schemas.microsoft.com/office/drawing/2014/main" val="1917356402"/>
                  </a:ext>
                </a:extLst>
              </a:tr>
              <a:tr h="366066">
                <a:tc>
                  <a:txBody>
                    <a:bodyPr/>
                    <a:lstStyle/>
                    <a:p>
                      <a:pPr algn="l" fontAlgn="ctr"/>
                      <a:r>
                        <a:rPr lang="en-US" sz="1400" u="none" strike="noStrike">
                          <a:effectLst/>
                          <a:latin typeface="Times New Roman" panose="02020603050405020304" pitchFamily="18" charset="0"/>
                          <a:cs typeface="Times New Roman" panose="02020603050405020304" pitchFamily="18" charset="0"/>
                        </a:rPr>
                        <a:t>Nearby Industrial, Man-made, or Other Fire/Explosion as Primary Cause of Incident</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30</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extLst>
                  <a:ext uri="{0D108BD9-81ED-4DB2-BD59-A6C34878D82A}">
                    <a16:rowId xmlns:a16="http://schemas.microsoft.com/office/drawing/2014/main" val="2518290873"/>
                  </a:ext>
                </a:extLst>
              </a:tr>
              <a:tr h="244917">
                <a:tc>
                  <a:txBody>
                    <a:bodyPr/>
                    <a:lstStyle/>
                    <a:p>
                      <a:pPr algn="l" fontAlgn="ctr"/>
                      <a:r>
                        <a:rPr lang="en-US" sz="1400" u="none" strike="noStrike">
                          <a:effectLst/>
                          <a:latin typeface="Times New Roman" panose="02020603050405020304" pitchFamily="18" charset="0"/>
                          <a:cs typeface="Times New Roman" panose="02020603050405020304" pitchFamily="18" charset="0"/>
                        </a:rPr>
                        <a:t>Electrical Arcing from Other Equipment or Facility</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17</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extLst>
                  <a:ext uri="{0D108BD9-81ED-4DB2-BD59-A6C34878D82A}">
                    <a16:rowId xmlns:a16="http://schemas.microsoft.com/office/drawing/2014/main" val="1342516153"/>
                  </a:ext>
                </a:extLst>
              </a:tr>
              <a:tr h="123768">
                <a:tc>
                  <a:txBody>
                    <a:bodyPr/>
                    <a:lstStyle/>
                    <a:p>
                      <a:pPr algn="l" fontAlgn="ctr"/>
                      <a:r>
                        <a:rPr lang="en-US" sz="1400" u="none" strike="noStrike">
                          <a:effectLst/>
                          <a:latin typeface="Times New Roman" panose="02020603050405020304" pitchFamily="18" charset="0"/>
                          <a:cs typeface="Times New Roman" panose="02020603050405020304" pitchFamily="18" charset="0"/>
                        </a:rPr>
                        <a:t>Intentional Damage</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12</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extLst>
                  <a:ext uri="{0D108BD9-81ED-4DB2-BD59-A6C34878D82A}">
                    <a16:rowId xmlns:a16="http://schemas.microsoft.com/office/drawing/2014/main" val="1109211645"/>
                  </a:ext>
                </a:extLst>
              </a:tr>
              <a:tr h="244917">
                <a:tc>
                  <a:txBody>
                    <a:bodyPr/>
                    <a:lstStyle/>
                    <a:p>
                      <a:pPr algn="l" fontAlgn="ctr"/>
                      <a:r>
                        <a:rPr lang="en-US" sz="1400" u="none" strike="noStrike">
                          <a:effectLst/>
                          <a:latin typeface="Times New Roman" panose="02020603050405020304" pitchFamily="18" charset="0"/>
                          <a:cs typeface="Times New Roman" panose="02020603050405020304" pitchFamily="18" charset="0"/>
                        </a:rPr>
                        <a:t>Erosion of Support Due to Other Utilities</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tc>
                  <a:txBody>
                    <a:bodyPr/>
                    <a:lstStyle/>
                    <a:p>
                      <a:pPr algn="ctr" fontAlgn="ctr"/>
                      <a:r>
                        <a:rPr lang="en-US" sz="1400" u="none" strike="noStrike">
                          <a:effectLst/>
                          <a:latin typeface="Times New Roman" panose="02020603050405020304" pitchFamily="18" charset="0"/>
                          <a:cs typeface="Times New Roman" panose="02020603050405020304" pitchFamily="18" charset="0"/>
                        </a:rPr>
                        <a:t>1</a:t>
                      </a:r>
                      <a:endParaRPr lang="en-US" sz="1400" b="0" i="0" u="none" strike="noStrike">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extLst>
                  <a:ext uri="{0D108BD9-81ED-4DB2-BD59-A6C34878D82A}">
                    <a16:rowId xmlns:a16="http://schemas.microsoft.com/office/drawing/2014/main" val="4238242534"/>
                  </a:ext>
                </a:extLst>
              </a:tr>
              <a:tr h="244917">
                <a:tc>
                  <a:txBody>
                    <a:bodyPr/>
                    <a:lstStyle/>
                    <a:p>
                      <a:pPr algn="l" fontAlgn="ctr"/>
                      <a:r>
                        <a:rPr lang="en-US" sz="1400" u="none" strike="noStrike" dirty="0">
                          <a:effectLst/>
                          <a:latin typeface="Times New Roman" panose="02020603050405020304" pitchFamily="18" charset="0"/>
                          <a:cs typeface="Times New Roman" panose="02020603050405020304" pitchFamily="18" charset="0"/>
                        </a:rPr>
                        <a:t>Previous Mechanical Damage NOT Related to Excavation</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tc>
                  <a:txBody>
                    <a:bodyPr/>
                    <a:lstStyle/>
                    <a:p>
                      <a:pPr algn="ctr" fontAlgn="ctr"/>
                      <a:r>
                        <a:rPr lang="en-US" sz="1400" u="none" strike="noStrike" dirty="0">
                          <a:effectLst/>
                          <a:latin typeface="Times New Roman" panose="02020603050405020304" pitchFamily="18" charset="0"/>
                          <a:cs typeface="Times New Roman" panose="02020603050405020304" pitchFamily="18" charset="0"/>
                        </a:rPr>
                        <a:t>1</a:t>
                      </a:r>
                      <a:endParaRPr lang="en-US"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613" marR="4613" marT="4613" marB="0" anchor="ctr"/>
                </a:tc>
                <a:extLst>
                  <a:ext uri="{0D108BD9-81ED-4DB2-BD59-A6C34878D82A}">
                    <a16:rowId xmlns:a16="http://schemas.microsoft.com/office/drawing/2014/main" val="2041934174"/>
                  </a:ext>
                </a:extLst>
              </a:tr>
            </a:tbl>
          </a:graphicData>
        </a:graphic>
      </p:graphicFrame>
      <p:graphicFrame>
        <p:nvGraphicFramePr>
          <p:cNvPr id="10" name="Chart 9">
            <a:extLst>
              <a:ext uri="{FF2B5EF4-FFF2-40B4-BE49-F238E27FC236}">
                <a16:creationId xmlns:a16="http://schemas.microsoft.com/office/drawing/2014/main" id="{E71FE157-4F63-416F-A471-33544E1A8064}"/>
              </a:ext>
            </a:extLst>
          </p:cNvPr>
          <p:cNvGraphicFramePr>
            <a:graphicFrameLocks/>
          </p:cNvGraphicFramePr>
          <p:nvPr>
            <p:extLst>
              <p:ext uri="{D42A27DB-BD31-4B8C-83A1-F6EECF244321}">
                <p14:modId xmlns:p14="http://schemas.microsoft.com/office/powerpoint/2010/main" val="1974985425"/>
              </p:ext>
            </p:extLst>
          </p:nvPr>
        </p:nvGraphicFramePr>
        <p:xfrm>
          <a:off x="5194857" y="1177214"/>
          <a:ext cx="6496050" cy="44434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472304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a:solidFill>
            <a:srgbClr val="1F497D"/>
          </a:solidFill>
        </p:spPr>
        <p:txBody>
          <a:bodyPr>
            <a:normAutofit/>
          </a:bodyPr>
          <a:lstStyle/>
          <a:p>
            <a:r>
              <a:rPr lang="en-US" sz="3800" dirty="0"/>
              <a:t>Sankey Diagram – Hazardous Liquid</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32</a:t>
            </a:fld>
            <a:endParaRPr lang="en-US"/>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
        <p:nvSpPr>
          <p:cNvPr id="5" name="TextBox 4">
            <a:extLst>
              <a:ext uri="{FF2B5EF4-FFF2-40B4-BE49-F238E27FC236}">
                <a16:creationId xmlns:a16="http://schemas.microsoft.com/office/drawing/2014/main" id="{B20FE5CE-21F4-5C97-1D68-2F760DD3D38C}"/>
              </a:ext>
            </a:extLst>
          </p:cNvPr>
          <p:cNvSpPr txBox="1"/>
          <p:nvPr/>
        </p:nvSpPr>
        <p:spPr>
          <a:xfrm>
            <a:off x="0" y="1005840"/>
            <a:ext cx="4512733" cy="261610"/>
          </a:xfrm>
          <a:prstGeom prst="rect">
            <a:avLst/>
          </a:prstGeom>
          <a:noFill/>
        </p:spPr>
        <p:txBody>
          <a:bodyPr wrap="square">
            <a:spAutoFit/>
          </a:bodyPr>
          <a:lstStyle/>
          <a:p>
            <a:r>
              <a:rPr lang="en-US" sz="1100" dirty="0">
                <a:latin typeface="Helvetica" pitchFamily="2" charset="0"/>
              </a:rPr>
              <a:t>Top 3 Risk Categories and Top 3 Accident Causes (2018-2023)</a:t>
            </a:r>
          </a:p>
        </p:txBody>
      </p:sp>
      <p:pic>
        <p:nvPicPr>
          <p:cNvPr id="9" name="Picture 8" descr="Diagram, timeline, bar chart&#10;&#10;Description automatically generated">
            <a:extLst>
              <a:ext uri="{FF2B5EF4-FFF2-40B4-BE49-F238E27FC236}">
                <a16:creationId xmlns:a16="http://schemas.microsoft.com/office/drawing/2014/main" id="{5FF27BED-E792-4801-8B7C-C390AA9441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4200" y="1267450"/>
            <a:ext cx="5943600" cy="4613979"/>
          </a:xfrm>
          <a:prstGeom prst="rect">
            <a:avLst/>
          </a:prstGeom>
        </p:spPr>
      </p:pic>
    </p:spTree>
    <p:extLst>
      <p:ext uri="{BB962C8B-B14F-4D97-AF65-F5344CB8AC3E}">
        <p14:creationId xmlns:p14="http://schemas.microsoft.com/office/powerpoint/2010/main" val="1079753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a:solidFill>
            <a:srgbClr val="1F497D"/>
          </a:solidFill>
        </p:spPr>
        <p:txBody>
          <a:bodyPr>
            <a:normAutofit/>
          </a:bodyPr>
          <a:lstStyle/>
          <a:p>
            <a:r>
              <a:rPr lang="en-US" sz="3800" dirty="0"/>
              <a:t>Sankey Diagram – Gas Transmission</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33</a:t>
            </a:fld>
            <a:endParaRPr lang="en-US"/>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
        <p:nvSpPr>
          <p:cNvPr id="5" name="TextBox 4">
            <a:extLst>
              <a:ext uri="{FF2B5EF4-FFF2-40B4-BE49-F238E27FC236}">
                <a16:creationId xmlns:a16="http://schemas.microsoft.com/office/drawing/2014/main" id="{B20FE5CE-21F4-5C97-1D68-2F760DD3D38C}"/>
              </a:ext>
            </a:extLst>
          </p:cNvPr>
          <p:cNvSpPr txBox="1"/>
          <p:nvPr/>
        </p:nvSpPr>
        <p:spPr>
          <a:xfrm>
            <a:off x="0" y="1005840"/>
            <a:ext cx="4512733" cy="261610"/>
          </a:xfrm>
          <a:prstGeom prst="rect">
            <a:avLst/>
          </a:prstGeom>
          <a:noFill/>
        </p:spPr>
        <p:txBody>
          <a:bodyPr wrap="square">
            <a:spAutoFit/>
          </a:bodyPr>
          <a:lstStyle/>
          <a:p>
            <a:r>
              <a:rPr lang="en-US" sz="1100" dirty="0">
                <a:latin typeface="Helvetica" pitchFamily="2" charset="0"/>
              </a:rPr>
              <a:t>Top 3 Risk Categories and Top 3 Incident Causes (2018-2023)</a:t>
            </a:r>
          </a:p>
        </p:txBody>
      </p:sp>
      <p:pic>
        <p:nvPicPr>
          <p:cNvPr id="4" name="Picture 3" descr="Diagram&#10;&#10;Description automatically generated">
            <a:extLst>
              <a:ext uri="{FF2B5EF4-FFF2-40B4-BE49-F238E27FC236}">
                <a16:creationId xmlns:a16="http://schemas.microsoft.com/office/drawing/2014/main" id="{86638C73-997C-7355-BCEE-D36277869C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7808" y="1267450"/>
            <a:ext cx="6376384" cy="4617720"/>
          </a:xfrm>
          <a:prstGeom prst="rect">
            <a:avLst/>
          </a:prstGeom>
        </p:spPr>
      </p:pic>
    </p:spTree>
    <p:extLst>
      <p:ext uri="{BB962C8B-B14F-4D97-AF65-F5344CB8AC3E}">
        <p14:creationId xmlns:p14="http://schemas.microsoft.com/office/powerpoint/2010/main" val="34058071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a:solidFill>
            <a:srgbClr val="1F497D"/>
          </a:solidFill>
        </p:spPr>
        <p:txBody>
          <a:bodyPr>
            <a:normAutofit/>
          </a:bodyPr>
          <a:lstStyle/>
          <a:p>
            <a:r>
              <a:rPr lang="en-US" sz="3800" dirty="0"/>
              <a:t>Sankey Diagram – Gas Distribution</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34</a:t>
            </a:fld>
            <a:endParaRPr lang="en-US"/>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
        <p:nvSpPr>
          <p:cNvPr id="5" name="TextBox 4">
            <a:extLst>
              <a:ext uri="{FF2B5EF4-FFF2-40B4-BE49-F238E27FC236}">
                <a16:creationId xmlns:a16="http://schemas.microsoft.com/office/drawing/2014/main" id="{B20FE5CE-21F4-5C97-1D68-2F760DD3D38C}"/>
              </a:ext>
            </a:extLst>
          </p:cNvPr>
          <p:cNvSpPr txBox="1"/>
          <p:nvPr/>
        </p:nvSpPr>
        <p:spPr>
          <a:xfrm>
            <a:off x="0" y="1005840"/>
            <a:ext cx="4512733" cy="261610"/>
          </a:xfrm>
          <a:prstGeom prst="rect">
            <a:avLst/>
          </a:prstGeom>
          <a:noFill/>
        </p:spPr>
        <p:txBody>
          <a:bodyPr wrap="square">
            <a:spAutoFit/>
          </a:bodyPr>
          <a:lstStyle/>
          <a:p>
            <a:r>
              <a:rPr lang="en-US" sz="1100" dirty="0">
                <a:latin typeface="Helvetica" pitchFamily="2" charset="0"/>
              </a:rPr>
              <a:t>Top 5 Risk Categories and Top 3 Incident Causes (2018-2023)</a:t>
            </a:r>
          </a:p>
        </p:txBody>
      </p:sp>
      <p:pic>
        <p:nvPicPr>
          <p:cNvPr id="4" name="Picture 3" descr="Diagram&#10;&#10;Description automatically generated">
            <a:extLst>
              <a:ext uri="{FF2B5EF4-FFF2-40B4-BE49-F238E27FC236}">
                <a16:creationId xmlns:a16="http://schemas.microsoft.com/office/drawing/2014/main" id="{28D5B8AA-6BE1-4FC0-A362-BC3439E2CA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5342" y="1234440"/>
            <a:ext cx="6261315" cy="4617720"/>
          </a:xfrm>
          <a:prstGeom prst="rect">
            <a:avLst/>
          </a:prstGeom>
        </p:spPr>
      </p:pic>
    </p:spTree>
    <p:extLst>
      <p:ext uri="{BB962C8B-B14F-4D97-AF65-F5344CB8AC3E}">
        <p14:creationId xmlns:p14="http://schemas.microsoft.com/office/powerpoint/2010/main" val="392118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DF3C-BC54-4C54-8717-479E95BC1620}"/>
              </a:ext>
            </a:extLst>
          </p:cNvPr>
          <p:cNvSpPr>
            <a:spLocks noGrp="1"/>
          </p:cNvSpPr>
          <p:nvPr>
            <p:ph type="title"/>
          </p:nvPr>
        </p:nvSpPr>
        <p:spPr/>
        <p:txBody>
          <a:bodyPr/>
          <a:lstStyle/>
          <a:p>
            <a:r>
              <a:rPr lang="en-US" dirty="0"/>
              <a:t>Accident Investigation Division</a:t>
            </a:r>
          </a:p>
        </p:txBody>
      </p:sp>
      <p:sp>
        <p:nvSpPr>
          <p:cNvPr id="7" name="Slide Number Placeholder 6">
            <a:extLst>
              <a:ext uri="{FF2B5EF4-FFF2-40B4-BE49-F238E27FC236}">
                <a16:creationId xmlns:a16="http://schemas.microsoft.com/office/drawing/2014/main" id="{D9CA3DC6-EEBA-455F-A98D-82D6E2D67B6B}"/>
              </a:ext>
            </a:extLst>
          </p:cNvPr>
          <p:cNvSpPr>
            <a:spLocks noGrp="1"/>
          </p:cNvSpPr>
          <p:nvPr>
            <p:ph type="sldNum" sz="quarter" idx="12"/>
          </p:nvPr>
        </p:nvSpPr>
        <p:spPr/>
        <p:txBody>
          <a:bodyPr/>
          <a:lstStyle/>
          <a:p>
            <a:fld id="{1CAA0138-2AFB-448D-B177-F61CB55D0BD0}" type="slidenum">
              <a:rPr lang="en-US" smtClean="0"/>
              <a:t>4</a:t>
            </a:fld>
            <a:endParaRPr lang="en-US"/>
          </a:p>
        </p:txBody>
      </p:sp>
      <p:pic>
        <p:nvPicPr>
          <p:cNvPr id="8" name="Picture 7">
            <a:extLst>
              <a:ext uri="{FF2B5EF4-FFF2-40B4-BE49-F238E27FC236}">
                <a16:creationId xmlns:a16="http://schemas.microsoft.com/office/drawing/2014/main" id="{49A0AE91-878E-4372-8560-E5BF1B0F5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pic>
        <p:nvPicPr>
          <p:cNvPr id="3" name="Picture 2" descr="Image">
            <a:extLst>
              <a:ext uri="{FF2B5EF4-FFF2-40B4-BE49-F238E27FC236}">
                <a16:creationId xmlns:a16="http://schemas.microsoft.com/office/drawing/2014/main" id="{7CE14372-0D00-988F-C6E4-785ED2A510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1963"/>
          <a:stretch/>
        </p:blipFill>
        <p:spPr bwMode="auto">
          <a:xfrm>
            <a:off x="0" y="1417319"/>
            <a:ext cx="6874259" cy="402336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A group of people posing for a photo&#10;&#10;Description automatically generated">
            <a:extLst>
              <a:ext uri="{FF2B5EF4-FFF2-40B4-BE49-F238E27FC236}">
                <a16:creationId xmlns:a16="http://schemas.microsoft.com/office/drawing/2014/main" id="{9D10C6BF-1F99-4EE0-BDE8-3EB296D36F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755" t="18317" r="3137" b="3795"/>
          <a:stretch/>
        </p:blipFill>
        <p:spPr>
          <a:xfrm>
            <a:off x="6054672" y="1417319"/>
            <a:ext cx="6137328" cy="4023360"/>
          </a:xfrm>
          <a:prstGeom prst="rect">
            <a:avLst/>
          </a:prstGeom>
        </p:spPr>
      </p:pic>
    </p:spTree>
    <p:extLst>
      <p:ext uri="{BB962C8B-B14F-4D97-AF65-F5344CB8AC3E}">
        <p14:creationId xmlns:p14="http://schemas.microsoft.com/office/powerpoint/2010/main" val="386225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3DF3C-BC54-4C54-8717-479E95BC1620}"/>
              </a:ext>
            </a:extLst>
          </p:cNvPr>
          <p:cNvSpPr>
            <a:spLocks noGrp="1"/>
          </p:cNvSpPr>
          <p:nvPr>
            <p:ph type="title"/>
          </p:nvPr>
        </p:nvSpPr>
        <p:spPr/>
        <p:txBody>
          <a:bodyPr/>
          <a:lstStyle/>
          <a:p>
            <a:r>
              <a:rPr lang="en-US" dirty="0"/>
              <a:t>Accident Investigation Division</a:t>
            </a:r>
          </a:p>
        </p:txBody>
      </p:sp>
      <p:sp>
        <p:nvSpPr>
          <p:cNvPr id="67" name="Content Placeholder 2">
            <a:extLst>
              <a:ext uri="{FF2B5EF4-FFF2-40B4-BE49-F238E27FC236}">
                <a16:creationId xmlns:a16="http://schemas.microsoft.com/office/drawing/2014/main" id="{4824E99E-0F18-41C1-8355-C2AF542AE982}"/>
              </a:ext>
            </a:extLst>
          </p:cNvPr>
          <p:cNvSpPr>
            <a:spLocks noGrp="1"/>
          </p:cNvSpPr>
          <p:nvPr>
            <p:ph sz="half" idx="1"/>
          </p:nvPr>
        </p:nvSpPr>
        <p:spPr>
          <a:xfrm>
            <a:off x="8134597" y="3692274"/>
            <a:ext cx="936048" cy="1844208"/>
          </a:xfrm>
        </p:spPr>
        <p:txBody>
          <a:bodyPr>
            <a:normAutofit fontScale="92500" lnSpcReduction="20000"/>
          </a:bodyPr>
          <a:lstStyle/>
          <a:p>
            <a:r>
              <a:rPr lang="en-US" sz="1800" dirty="0"/>
              <a:t>CO</a:t>
            </a:r>
          </a:p>
          <a:p>
            <a:r>
              <a:rPr lang="en-US" sz="1800" dirty="0"/>
              <a:t>GA</a:t>
            </a:r>
          </a:p>
          <a:p>
            <a:r>
              <a:rPr lang="en-US" sz="1800" dirty="0"/>
              <a:t>MI</a:t>
            </a:r>
          </a:p>
          <a:p>
            <a:r>
              <a:rPr lang="en-US" sz="1800" dirty="0"/>
              <a:t>MN</a:t>
            </a:r>
          </a:p>
          <a:p>
            <a:r>
              <a:rPr lang="en-US" sz="1800" dirty="0"/>
              <a:t>NE</a:t>
            </a:r>
          </a:p>
          <a:p>
            <a:r>
              <a:rPr lang="en-US" sz="1800" dirty="0"/>
              <a:t>OK</a:t>
            </a:r>
          </a:p>
        </p:txBody>
      </p:sp>
      <p:sp>
        <p:nvSpPr>
          <p:cNvPr id="7" name="Slide Number Placeholder 6">
            <a:extLst>
              <a:ext uri="{FF2B5EF4-FFF2-40B4-BE49-F238E27FC236}">
                <a16:creationId xmlns:a16="http://schemas.microsoft.com/office/drawing/2014/main" id="{D9CA3DC6-EEBA-455F-A98D-82D6E2D67B6B}"/>
              </a:ext>
            </a:extLst>
          </p:cNvPr>
          <p:cNvSpPr>
            <a:spLocks noGrp="1"/>
          </p:cNvSpPr>
          <p:nvPr>
            <p:ph type="sldNum" sz="quarter" idx="12"/>
          </p:nvPr>
        </p:nvSpPr>
        <p:spPr/>
        <p:txBody>
          <a:bodyPr/>
          <a:lstStyle/>
          <a:p>
            <a:fld id="{1CAA0138-2AFB-448D-B177-F61CB55D0BD0}" type="slidenum">
              <a:rPr lang="en-US" smtClean="0"/>
              <a:t>5</a:t>
            </a:fld>
            <a:endParaRPr lang="en-US"/>
          </a:p>
        </p:txBody>
      </p:sp>
      <p:pic>
        <p:nvPicPr>
          <p:cNvPr id="8" name="Picture 7">
            <a:extLst>
              <a:ext uri="{FF2B5EF4-FFF2-40B4-BE49-F238E27FC236}">
                <a16:creationId xmlns:a16="http://schemas.microsoft.com/office/drawing/2014/main" id="{49A0AE91-878E-4372-8560-E5BF1B0F57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
        <p:nvSpPr>
          <p:cNvPr id="38" name="Flowchart: Process 37">
            <a:extLst>
              <a:ext uri="{FF2B5EF4-FFF2-40B4-BE49-F238E27FC236}">
                <a16:creationId xmlns:a16="http://schemas.microsoft.com/office/drawing/2014/main" id="{ACA97E13-9DA2-4579-8C3E-68F8B54B4DE8}"/>
              </a:ext>
            </a:extLst>
          </p:cNvPr>
          <p:cNvSpPr/>
          <p:nvPr/>
        </p:nvSpPr>
        <p:spPr>
          <a:xfrm>
            <a:off x="4914871" y="1463996"/>
            <a:ext cx="1840722"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Chris Ruhl</a:t>
            </a:r>
          </a:p>
          <a:p>
            <a:pPr algn="ctr"/>
            <a:r>
              <a:rPr lang="en-US" sz="1200" i="1" dirty="0">
                <a:solidFill>
                  <a:schemeClr val="tx1"/>
                </a:solidFill>
                <a:latin typeface="Arial" panose="020B0604020202020204" pitchFamily="34" charset="0"/>
                <a:cs typeface="Arial" panose="020B0604020202020204" pitchFamily="34" charset="0"/>
              </a:rPr>
              <a:t>Director</a:t>
            </a:r>
          </a:p>
        </p:txBody>
      </p:sp>
      <p:sp>
        <p:nvSpPr>
          <p:cNvPr id="39" name="Flowchart: Process 38">
            <a:extLst>
              <a:ext uri="{FF2B5EF4-FFF2-40B4-BE49-F238E27FC236}">
                <a16:creationId xmlns:a16="http://schemas.microsoft.com/office/drawing/2014/main" id="{A018A75E-141C-427E-8E1A-56C699CA0771}"/>
              </a:ext>
            </a:extLst>
          </p:cNvPr>
          <p:cNvSpPr/>
          <p:nvPr/>
        </p:nvSpPr>
        <p:spPr>
          <a:xfrm>
            <a:off x="6343281" y="2276894"/>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Lisa Hollingshead</a:t>
            </a:r>
          </a:p>
          <a:p>
            <a:pPr algn="ctr"/>
            <a:r>
              <a:rPr lang="en-US" sz="1200" i="1" dirty="0">
                <a:solidFill>
                  <a:schemeClr val="tx1"/>
                </a:solidFill>
                <a:latin typeface="Arial" panose="020B0604020202020204" pitchFamily="34" charset="0"/>
                <a:cs typeface="Arial" panose="020B0604020202020204" pitchFamily="34" charset="0"/>
              </a:rPr>
              <a:t>Administrative Assistant</a:t>
            </a:r>
          </a:p>
        </p:txBody>
      </p:sp>
      <p:sp>
        <p:nvSpPr>
          <p:cNvPr id="40" name="Flowchart: Process 39">
            <a:extLst>
              <a:ext uri="{FF2B5EF4-FFF2-40B4-BE49-F238E27FC236}">
                <a16:creationId xmlns:a16="http://schemas.microsoft.com/office/drawing/2014/main" id="{BA47ACF7-FD63-483F-8E6E-66458547CDB8}"/>
              </a:ext>
            </a:extLst>
          </p:cNvPr>
          <p:cNvSpPr/>
          <p:nvPr/>
        </p:nvSpPr>
        <p:spPr>
          <a:xfrm>
            <a:off x="8525816" y="2276894"/>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Meg O’Connor</a:t>
            </a:r>
          </a:p>
          <a:p>
            <a:pPr algn="ctr"/>
            <a:r>
              <a:rPr lang="en-US" sz="1200" i="1" dirty="0">
                <a:solidFill>
                  <a:schemeClr val="tx1"/>
                </a:solidFill>
                <a:latin typeface="Arial" panose="020B0604020202020204" pitchFamily="34" charset="0"/>
                <a:cs typeface="Arial" panose="020B0604020202020204" pitchFamily="34" charset="0"/>
              </a:rPr>
              <a:t>Data Analyst</a:t>
            </a:r>
          </a:p>
        </p:txBody>
      </p:sp>
      <p:sp>
        <p:nvSpPr>
          <p:cNvPr id="41" name="Flowchart: Process 40">
            <a:extLst>
              <a:ext uri="{FF2B5EF4-FFF2-40B4-BE49-F238E27FC236}">
                <a16:creationId xmlns:a16="http://schemas.microsoft.com/office/drawing/2014/main" id="{12F777D4-DF74-4F5C-8641-350F72268A8C}"/>
              </a:ext>
            </a:extLst>
          </p:cNvPr>
          <p:cNvSpPr/>
          <p:nvPr/>
        </p:nvSpPr>
        <p:spPr>
          <a:xfrm>
            <a:off x="4914871" y="2820058"/>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Ky Nichols</a:t>
            </a:r>
          </a:p>
          <a:p>
            <a:pPr algn="ctr"/>
            <a:r>
              <a:rPr lang="en-US" sz="1200" i="1" dirty="0">
                <a:solidFill>
                  <a:schemeClr val="tx1"/>
                </a:solidFill>
                <a:latin typeface="Arial" panose="020B0604020202020204" pitchFamily="34" charset="0"/>
                <a:cs typeface="Arial" panose="020B0604020202020204" pitchFamily="34" charset="0"/>
              </a:rPr>
              <a:t>Operations Supervisor</a:t>
            </a:r>
          </a:p>
        </p:txBody>
      </p:sp>
      <p:sp>
        <p:nvSpPr>
          <p:cNvPr id="42" name="Flowchart: Process 41">
            <a:extLst>
              <a:ext uri="{FF2B5EF4-FFF2-40B4-BE49-F238E27FC236}">
                <a16:creationId xmlns:a16="http://schemas.microsoft.com/office/drawing/2014/main" id="{7118C4F2-1CD3-44FA-8B39-35ADE55479DE}"/>
              </a:ext>
            </a:extLst>
          </p:cNvPr>
          <p:cNvSpPr/>
          <p:nvPr/>
        </p:nvSpPr>
        <p:spPr>
          <a:xfrm>
            <a:off x="1761158" y="2276893"/>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Gery Bauman</a:t>
            </a:r>
          </a:p>
          <a:p>
            <a:pPr algn="ctr"/>
            <a:r>
              <a:rPr lang="en-US" sz="1200" i="1" dirty="0">
                <a:solidFill>
                  <a:schemeClr val="tx1"/>
                </a:solidFill>
                <a:latin typeface="Arial" panose="020B0604020202020204" pitchFamily="34" charset="0"/>
                <a:cs typeface="Arial" panose="020B0604020202020204" pitchFamily="34" charset="0"/>
              </a:rPr>
              <a:t>Sr. Investigator</a:t>
            </a:r>
          </a:p>
        </p:txBody>
      </p:sp>
      <p:sp>
        <p:nvSpPr>
          <p:cNvPr id="43" name="Flowchart: Process 42">
            <a:extLst>
              <a:ext uri="{FF2B5EF4-FFF2-40B4-BE49-F238E27FC236}">
                <a16:creationId xmlns:a16="http://schemas.microsoft.com/office/drawing/2014/main" id="{A4FAE557-8A12-469D-ABC3-0A2365D61E1A}"/>
              </a:ext>
            </a:extLst>
          </p:cNvPr>
          <p:cNvSpPr/>
          <p:nvPr/>
        </p:nvSpPr>
        <p:spPr>
          <a:xfrm>
            <a:off x="1761158" y="3232749"/>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Darren Lemmerman</a:t>
            </a:r>
          </a:p>
          <a:p>
            <a:pPr algn="ctr"/>
            <a:r>
              <a:rPr lang="en-US" sz="1200" i="1" dirty="0">
                <a:solidFill>
                  <a:schemeClr val="tx1"/>
                </a:solidFill>
                <a:latin typeface="Arial" panose="020B0604020202020204" pitchFamily="34" charset="0"/>
                <a:cs typeface="Arial" panose="020B0604020202020204" pitchFamily="34" charset="0"/>
              </a:rPr>
              <a:t>Sr. Investigator</a:t>
            </a:r>
          </a:p>
        </p:txBody>
      </p:sp>
      <p:sp>
        <p:nvSpPr>
          <p:cNvPr id="44" name="Flowchart: Process 43">
            <a:extLst>
              <a:ext uri="{FF2B5EF4-FFF2-40B4-BE49-F238E27FC236}">
                <a16:creationId xmlns:a16="http://schemas.microsoft.com/office/drawing/2014/main" id="{C1347938-B206-4836-AF70-044F4757845A}"/>
              </a:ext>
            </a:extLst>
          </p:cNvPr>
          <p:cNvSpPr/>
          <p:nvPr/>
        </p:nvSpPr>
        <p:spPr>
          <a:xfrm>
            <a:off x="5996451" y="3670538"/>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Wesley Mathews</a:t>
            </a:r>
          </a:p>
          <a:p>
            <a:pPr algn="ctr"/>
            <a:r>
              <a:rPr lang="en-US" sz="1200" i="1" dirty="0">
                <a:solidFill>
                  <a:schemeClr val="tx1"/>
                </a:solidFill>
                <a:latin typeface="Arial" panose="020B0604020202020204" pitchFamily="34" charset="0"/>
                <a:cs typeface="Arial" panose="020B0604020202020204" pitchFamily="34" charset="0"/>
              </a:rPr>
              <a:t>Investigator</a:t>
            </a:r>
          </a:p>
        </p:txBody>
      </p:sp>
      <p:sp>
        <p:nvSpPr>
          <p:cNvPr id="45" name="Flowchart: Process 44">
            <a:extLst>
              <a:ext uri="{FF2B5EF4-FFF2-40B4-BE49-F238E27FC236}">
                <a16:creationId xmlns:a16="http://schemas.microsoft.com/office/drawing/2014/main" id="{FD523DCF-1216-498C-847D-17AF400FCD62}"/>
              </a:ext>
            </a:extLst>
          </p:cNvPr>
          <p:cNvSpPr/>
          <p:nvPr/>
        </p:nvSpPr>
        <p:spPr>
          <a:xfrm>
            <a:off x="1761158" y="2748471"/>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Brian Pierzina</a:t>
            </a:r>
          </a:p>
          <a:p>
            <a:pPr algn="ctr"/>
            <a:r>
              <a:rPr lang="en-US" sz="1200" i="1" dirty="0">
                <a:solidFill>
                  <a:schemeClr val="tx1"/>
                </a:solidFill>
                <a:latin typeface="Arial" panose="020B0604020202020204" pitchFamily="34" charset="0"/>
                <a:cs typeface="Arial" panose="020B0604020202020204" pitchFamily="34" charset="0"/>
              </a:rPr>
              <a:t>Sr. Investigator</a:t>
            </a:r>
          </a:p>
        </p:txBody>
      </p:sp>
      <p:sp>
        <p:nvSpPr>
          <p:cNvPr id="46" name="Flowchart: Process 45">
            <a:extLst>
              <a:ext uri="{FF2B5EF4-FFF2-40B4-BE49-F238E27FC236}">
                <a16:creationId xmlns:a16="http://schemas.microsoft.com/office/drawing/2014/main" id="{64FC5710-5913-4CBA-8969-08CEE432F924}"/>
              </a:ext>
            </a:extLst>
          </p:cNvPr>
          <p:cNvSpPr/>
          <p:nvPr/>
        </p:nvSpPr>
        <p:spPr>
          <a:xfrm>
            <a:off x="3858304" y="3670539"/>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tx1"/>
                </a:solidFill>
                <a:latin typeface="Arial" panose="020B0604020202020204" pitchFamily="34" charset="0"/>
                <a:cs typeface="Arial" panose="020B0604020202020204" pitchFamily="34" charset="0"/>
              </a:rPr>
              <a:t>Curtis Huff</a:t>
            </a:r>
          </a:p>
          <a:p>
            <a:pPr algn="ctr"/>
            <a:r>
              <a:rPr lang="en-US" sz="1200" i="1">
                <a:solidFill>
                  <a:schemeClr val="tx1"/>
                </a:solidFill>
                <a:latin typeface="Arial" panose="020B0604020202020204" pitchFamily="34" charset="0"/>
                <a:cs typeface="Arial" panose="020B0604020202020204" pitchFamily="34" charset="0"/>
              </a:rPr>
              <a:t>Investigator</a:t>
            </a:r>
            <a:endParaRPr lang="en-US" sz="1200" i="1" dirty="0">
              <a:solidFill>
                <a:schemeClr val="tx1"/>
              </a:solidFill>
              <a:latin typeface="Arial" panose="020B0604020202020204" pitchFamily="34" charset="0"/>
              <a:cs typeface="Arial" panose="020B0604020202020204" pitchFamily="34" charset="0"/>
            </a:endParaRPr>
          </a:p>
        </p:txBody>
      </p:sp>
      <p:sp>
        <p:nvSpPr>
          <p:cNvPr id="47" name="Flowchart: Process 46">
            <a:extLst>
              <a:ext uri="{FF2B5EF4-FFF2-40B4-BE49-F238E27FC236}">
                <a16:creationId xmlns:a16="http://schemas.microsoft.com/office/drawing/2014/main" id="{DF9BD12D-0555-4E3A-94BF-22FDD8B0A5F9}"/>
              </a:ext>
            </a:extLst>
          </p:cNvPr>
          <p:cNvSpPr/>
          <p:nvPr/>
        </p:nvSpPr>
        <p:spPr>
          <a:xfrm>
            <a:off x="3858304" y="4181283"/>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Alvaro Rodriguez</a:t>
            </a:r>
          </a:p>
          <a:p>
            <a:pPr algn="ctr"/>
            <a:r>
              <a:rPr lang="en-US" sz="1200" i="1" dirty="0">
                <a:solidFill>
                  <a:schemeClr val="tx1"/>
                </a:solidFill>
                <a:latin typeface="Arial" panose="020B0604020202020204" pitchFamily="34" charset="0"/>
                <a:cs typeface="Arial" panose="020B0604020202020204" pitchFamily="34" charset="0"/>
              </a:rPr>
              <a:t>Investigator</a:t>
            </a:r>
          </a:p>
        </p:txBody>
      </p:sp>
      <p:sp>
        <p:nvSpPr>
          <p:cNvPr id="48" name="Flowchart: Process 47">
            <a:extLst>
              <a:ext uri="{FF2B5EF4-FFF2-40B4-BE49-F238E27FC236}">
                <a16:creationId xmlns:a16="http://schemas.microsoft.com/office/drawing/2014/main" id="{EB641799-A64F-4C44-B847-24BEC4FF0251}"/>
              </a:ext>
            </a:extLst>
          </p:cNvPr>
          <p:cNvSpPr/>
          <p:nvPr/>
        </p:nvSpPr>
        <p:spPr>
          <a:xfrm>
            <a:off x="5996451" y="4174933"/>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Heather David</a:t>
            </a:r>
          </a:p>
          <a:p>
            <a:pPr algn="ctr"/>
            <a:r>
              <a:rPr lang="en-US" sz="1200" i="1" dirty="0">
                <a:solidFill>
                  <a:schemeClr val="tx1"/>
                </a:solidFill>
                <a:latin typeface="Arial" panose="020B0604020202020204" pitchFamily="34" charset="0"/>
                <a:cs typeface="Arial" panose="020B0604020202020204" pitchFamily="34" charset="0"/>
              </a:rPr>
              <a:t>Investigator</a:t>
            </a:r>
          </a:p>
        </p:txBody>
      </p:sp>
      <p:cxnSp>
        <p:nvCxnSpPr>
          <p:cNvPr id="49" name="Straight Connector 48">
            <a:extLst>
              <a:ext uri="{FF2B5EF4-FFF2-40B4-BE49-F238E27FC236}">
                <a16:creationId xmlns:a16="http://schemas.microsoft.com/office/drawing/2014/main" id="{4C5E4695-AF17-45AA-8FCB-50CE2C24BFB0}"/>
              </a:ext>
            </a:extLst>
          </p:cNvPr>
          <p:cNvCxnSpPr>
            <a:cxnSpLocks/>
            <a:stCxn id="39" idx="3"/>
            <a:endCxn id="40" idx="1"/>
          </p:cNvCxnSpPr>
          <p:nvPr/>
        </p:nvCxnSpPr>
        <p:spPr>
          <a:xfrm>
            <a:off x="8185057" y="2470492"/>
            <a:ext cx="340759" cy="0"/>
          </a:xfrm>
          <a:prstGeom prst="line">
            <a:avLst/>
          </a:prstGeom>
          <a:ln w="19050">
            <a:solidFill>
              <a:schemeClr val="accent5"/>
            </a:solidFill>
          </a:ln>
        </p:spPr>
        <p:style>
          <a:lnRef idx="1">
            <a:schemeClr val="dk1"/>
          </a:lnRef>
          <a:fillRef idx="0">
            <a:schemeClr val="dk1"/>
          </a:fillRef>
          <a:effectRef idx="0">
            <a:schemeClr val="dk1"/>
          </a:effectRef>
          <a:fontRef idx="minor">
            <a:schemeClr val="tx1"/>
          </a:fontRef>
        </p:style>
      </p:cxnSp>
      <p:sp>
        <p:nvSpPr>
          <p:cNvPr id="50" name="Flowchart: Process 49">
            <a:extLst>
              <a:ext uri="{FF2B5EF4-FFF2-40B4-BE49-F238E27FC236}">
                <a16:creationId xmlns:a16="http://schemas.microsoft.com/office/drawing/2014/main" id="{A2E172E3-88BB-475F-89AC-8EF00C8AA615}"/>
              </a:ext>
            </a:extLst>
          </p:cNvPr>
          <p:cNvSpPr/>
          <p:nvPr/>
        </p:nvSpPr>
        <p:spPr>
          <a:xfrm>
            <a:off x="3858304" y="4666627"/>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Timothy Disher</a:t>
            </a:r>
          </a:p>
          <a:p>
            <a:pPr algn="ctr"/>
            <a:r>
              <a:rPr lang="en-US" sz="1200" i="1" dirty="0">
                <a:solidFill>
                  <a:schemeClr val="tx1"/>
                </a:solidFill>
                <a:latin typeface="Arial" panose="020B0604020202020204" pitchFamily="34" charset="0"/>
                <a:cs typeface="Arial" panose="020B0604020202020204" pitchFamily="34" charset="0"/>
              </a:rPr>
              <a:t>Investigator</a:t>
            </a:r>
          </a:p>
        </p:txBody>
      </p:sp>
      <p:sp>
        <p:nvSpPr>
          <p:cNvPr id="51" name="Flowchart: Process 50">
            <a:extLst>
              <a:ext uri="{FF2B5EF4-FFF2-40B4-BE49-F238E27FC236}">
                <a16:creationId xmlns:a16="http://schemas.microsoft.com/office/drawing/2014/main" id="{D139BE9E-9DFE-42C3-9B5B-A335115576D0}"/>
              </a:ext>
            </a:extLst>
          </p:cNvPr>
          <p:cNvSpPr/>
          <p:nvPr/>
        </p:nvSpPr>
        <p:spPr>
          <a:xfrm>
            <a:off x="5996451" y="4666627"/>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Blesson Mathew</a:t>
            </a:r>
          </a:p>
          <a:p>
            <a:pPr algn="ctr"/>
            <a:r>
              <a:rPr lang="en-US" sz="1200" i="1" dirty="0">
                <a:solidFill>
                  <a:schemeClr val="tx1"/>
                </a:solidFill>
                <a:latin typeface="Arial" panose="020B0604020202020204" pitchFamily="34" charset="0"/>
                <a:cs typeface="Arial" panose="020B0604020202020204" pitchFamily="34" charset="0"/>
              </a:rPr>
              <a:t>Investigator</a:t>
            </a:r>
          </a:p>
        </p:txBody>
      </p:sp>
      <p:sp>
        <p:nvSpPr>
          <p:cNvPr id="52" name="Flowchart: Process 51">
            <a:extLst>
              <a:ext uri="{FF2B5EF4-FFF2-40B4-BE49-F238E27FC236}">
                <a16:creationId xmlns:a16="http://schemas.microsoft.com/office/drawing/2014/main" id="{300211C3-CF84-4705-BA19-9537F8D4F860}"/>
              </a:ext>
            </a:extLst>
          </p:cNvPr>
          <p:cNvSpPr/>
          <p:nvPr/>
        </p:nvSpPr>
        <p:spPr>
          <a:xfrm>
            <a:off x="3858304" y="5164671"/>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Jacob Jorgensen</a:t>
            </a:r>
          </a:p>
          <a:p>
            <a:pPr algn="ctr"/>
            <a:r>
              <a:rPr lang="en-US" sz="1200" i="1" dirty="0">
                <a:solidFill>
                  <a:schemeClr val="tx1"/>
                </a:solidFill>
                <a:latin typeface="Arial" panose="020B0604020202020204" pitchFamily="34" charset="0"/>
                <a:cs typeface="Arial" panose="020B0604020202020204" pitchFamily="34" charset="0"/>
              </a:rPr>
              <a:t>Investigator</a:t>
            </a:r>
          </a:p>
        </p:txBody>
      </p:sp>
      <p:sp>
        <p:nvSpPr>
          <p:cNvPr id="53" name="Flowchart: Process 52">
            <a:extLst>
              <a:ext uri="{FF2B5EF4-FFF2-40B4-BE49-F238E27FC236}">
                <a16:creationId xmlns:a16="http://schemas.microsoft.com/office/drawing/2014/main" id="{752F10FC-8FF1-40F7-B5F9-C65F560701A7}"/>
              </a:ext>
            </a:extLst>
          </p:cNvPr>
          <p:cNvSpPr/>
          <p:nvPr/>
        </p:nvSpPr>
        <p:spPr>
          <a:xfrm>
            <a:off x="5996451" y="5164670"/>
            <a:ext cx="1841776" cy="387196"/>
          </a:xfrm>
          <a:prstGeom prst="flowChartProcess">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Arial" panose="020B0604020202020204" pitchFamily="34" charset="0"/>
                <a:cs typeface="Arial" panose="020B0604020202020204" pitchFamily="34" charset="0"/>
              </a:rPr>
              <a:t>Marisa Skillman</a:t>
            </a:r>
          </a:p>
          <a:p>
            <a:pPr algn="ctr"/>
            <a:r>
              <a:rPr lang="en-US" sz="1200" i="1" dirty="0">
                <a:solidFill>
                  <a:schemeClr val="tx1"/>
                </a:solidFill>
                <a:latin typeface="Arial" panose="020B0604020202020204" pitchFamily="34" charset="0"/>
                <a:cs typeface="Arial" panose="020B0604020202020204" pitchFamily="34" charset="0"/>
              </a:rPr>
              <a:t>Investigator</a:t>
            </a:r>
          </a:p>
        </p:txBody>
      </p:sp>
      <p:cxnSp>
        <p:nvCxnSpPr>
          <p:cNvPr id="54" name="Straight Connector 53">
            <a:extLst>
              <a:ext uri="{FF2B5EF4-FFF2-40B4-BE49-F238E27FC236}">
                <a16:creationId xmlns:a16="http://schemas.microsoft.com/office/drawing/2014/main" id="{3B5F3827-3657-4DD5-9DB5-6E314B48B349}"/>
              </a:ext>
            </a:extLst>
          </p:cNvPr>
          <p:cNvCxnSpPr>
            <a:cxnSpLocks/>
            <a:stCxn id="39" idx="0"/>
          </p:cNvCxnSpPr>
          <p:nvPr/>
        </p:nvCxnSpPr>
        <p:spPr>
          <a:xfrm flipV="1">
            <a:off x="7264169" y="2044939"/>
            <a:ext cx="0" cy="23195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B52D503-1491-4325-97A5-3AF8F9B3C127}"/>
              </a:ext>
            </a:extLst>
          </p:cNvPr>
          <p:cNvCxnSpPr>
            <a:cxnSpLocks/>
            <a:stCxn id="41" idx="0"/>
            <a:endCxn id="38" idx="2"/>
          </p:cNvCxnSpPr>
          <p:nvPr/>
        </p:nvCxnSpPr>
        <p:spPr>
          <a:xfrm flipH="1" flipV="1">
            <a:off x="5835232" y="1851192"/>
            <a:ext cx="527" cy="968866"/>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A9CC62FD-BE67-490D-A397-256ED695937F}"/>
              </a:ext>
            </a:extLst>
          </p:cNvPr>
          <p:cNvCxnSpPr>
            <a:cxnSpLocks/>
            <a:stCxn id="45" idx="0"/>
            <a:endCxn id="42" idx="2"/>
          </p:cNvCxnSpPr>
          <p:nvPr/>
        </p:nvCxnSpPr>
        <p:spPr>
          <a:xfrm flipV="1">
            <a:off x="2682046" y="2664089"/>
            <a:ext cx="0" cy="8438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7B94C29-057F-4BFB-ADCF-8038B7D04C8C}"/>
              </a:ext>
            </a:extLst>
          </p:cNvPr>
          <p:cNvCxnSpPr>
            <a:cxnSpLocks/>
            <a:stCxn id="45" idx="2"/>
            <a:endCxn id="43" idx="0"/>
          </p:cNvCxnSpPr>
          <p:nvPr/>
        </p:nvCxnSpPr>
        <p:spPr>
          <a:xfrm>
            <a:off x="2682046" y="3135667"/>
            <a:ext cx="0" cy="9708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8" name="Connector: Elbow 57">
            <a:extLst>
              <a:ext uri="{FF2B5EF4-FFF2-40B4-BE49-F238E27FC236}">
                <a16:creationId xmlns:a16="http://schemas.microsoft.com/office/drawing/2014/main" id="{AC1681E5-FCFA-4DFE-9377-A1D111B00744}"/>
              </a:ext>
            </a:extLst>
          </p:cNvPr>
          <p:cNvCxnSpPr>
            <a:cxnSpLocks/>
            <a:stCxn id="46" idx="0"/>
            <a:endCxn id="44" idx="0"/>
          </p:cNvCxnSpPr>
          <p:nvPr/>
        </p:nvCxnSpPr>
        <p:spPr>
          <a:xfrm rot="5400000" flipH="1" flipV="1">
            <a:off x="5848265" y="2601466"/>
            <a:ext cx="1" cy="2138147"/>
          </a:xfrm>
          <a:prstGeom prst="bentConnector3">
            <a:avLst>
              <a:gd name="adj1" fmla="val 2286010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9" name="Connector: Elbow 58">
            <a:extLst>
              <a:ext uri="{FF2B5EF4-FFF2-40B4-BE49-F238E27FC236}">
                <a16:creationId xmlns:a16="http://schemas.microsoft.com/office/drawing/2014/main" id="{3965677C-43A7-457F-94EF-81376C2B57DE}"/>
              </a:ext>
            </a:extLst>
          </p:cNvPr>
          <p:cNvCxnSpPr>
            <a:cxnSpLocks/>
            <a:stCxn id="42" idx="0"/>
            <a:endCxn id="40" idx="0"/>
          </p:cNvCxnSpPr>
          <p:nvPr/>
        </p:nvCxnSpPr>
        <p:spPr>
          <a:xfrm rot="16200000" flipH="1">
            <a:off x="6064374" y="-1105436"/>
            <a:ext cx="1" cy="6764658"/>
          </a:xfrm>
          <a:prstGeom prst="bentConnector3">
            <a:avLst>
              <a:gd name="adj1" fmla="val -22860000000"/>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5923FB6-4573-47E2-B893-FBEABCB9631E}"/>
              </a:ext>
            </a:extLst>
          </p:cNvPr>
          <p:cNvCxnSpPr>
            <a:cxnSpLocks/>
            <a:stCxn id="46" idx="2"/>
            <a:endCxn id="47" idx="0"/>
          </p:cNvCxnSpPr>
          <p:nvPr/>
        </p:nvCxnSpPr>
        <p:spPr>
          <a:xfrm>
            <a:off x="4779192" y="4057735"/>
            <a:ext cx="0" cy="12354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83878CDC-7F87-4D9B-8005-06B1ED375AC4}"/>
              </a:ext>
            </a:extLst>
          </p:cNvPr>
          <p:cNvCxnSpPr>
            <a:cxnSpLocks/>
            <a:stCxn id="47" idx="2"/>
            <a:endCxn id="50" idx="0"/>
          </p:cNvCxnSpPr>
          <p:nvPr/>
        </p:nvCxnSpPr>
        <p:spPr>
          <a:xfrm>
            <a:off x="4779192" y="4568479"/>
            <a:ext cx="0" cy="9814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3DE4B62-A7B2-47D9-88D6-D0990EDC0B5A}"/>
              </a:ext>
            </a:extLst>
          </p:cNvPr>
          <p:cNvCxnSpPr>
            <a:cxnSpLocks/>
            <a:stCxn id="50" idx="2"/>
            <a:endCxn id="52" idx="0"/>
          </p:cNvCxnSpPr>
          <p:nvPr/>
        </p:nvCxnSpPr>
        <p:spPr>
          <a:xfrm>
            <a:off x="4779192" y="5053823"/>
            <a:ext cx="0" cy="11084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F4B9D55-5EEB-4249-A89F-D6CAA0D19F33}"/>
              </a:ext>
            </a:extLst>
          </p:cNvPr>
          <p:cNvCxnSpPr>
            <a:cxnSpLocks/>
            <a:stCxn id="44" idx="2"/>
            <a:endCxn id="48" idx="0"/>
          </p:cNvCxnSpPr>
          <p:nvPr/>
        </p:nvCxnSpPr>
        <p:spPr>
          <a:xfrm>
            <a:off x="6917339" y="4057734"/>
            <a:ext cx="0" cy="11719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193A861-398C-479C-8C5F-E05D0BBD8666}"/>
              </a:ext>
            </a:extLst>
          </p:cNvPr>
          <p:cNvCxnSpPr>
            <a:cxnSpLocks/>
            <a:stCxn id="48" idx="2"/>
            <a:endCxn id="51" idx="0"/>
          </p:cNvCxnSpPr>
          <p:nvPr/>
        </p:nvCxnSpPr>
        <p:spPr>
          <a:xfrm>
            <a:off x="6917339" y="4562129"/>
            <a:ext cx="0" cy="104498"/>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573E021-B4D6-4FF7-A9B4-9C0DFE0CDDCE}"/>
              </a:ext>
            </a:extLst>
          </p:cNvPr>
          <p:cNvCxnSpPr>
            <a:cxnSpLocks/>
            <a:stCxn id="51" idx="2"/>
            <a:endCxn id="53" idx="0"/>
          </p:cNvCxnSpPr>
          <p:nvPr/>
        </p:nvCxnSpPr>
        <p:spPr>
          <a:xfrm>
            <a:off x="6917339" y="5053823"/>
            <a:ext cx="0" cy="110847"/>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86B229D-B310-4869-BB50-D394D37A8C77}"/>
              </a:ext>
            </a:extLst>
          </p:cNvPr>
          <p:cNvCxnSpPr>
            <a:cxnSpLocks/>
            <a:stCxn id="41" idx="2"/>
          </p:cNvCxnSpPr>
          <p:nvPr/>
        </p:nvCxnSpPr>
        <p:spPr>
          <a:xfrm flipH="1">
            <a:off x="5835232" y="3207254"/>
            <a:ext cx="527" cy="233213"/>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89E5355-69D5-075F-7991-E1EDB9086E18}"/>
              </a:ext>
            </a:extLst>
          </p:cNvPr>
          <p:cNvSpPr txBox="1">
            <a:spLocks/>
          </p:cNvSpPr>
          <p:nvPr/>
        </p:nvSpPr>
        <p:spPr>
          <a:xfrm>
            <a:off x="680789" y="2604157"/>
            <a:ext cx="936048" cy="8189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OH</a:t>
            </a:r>
          </a:p>
          <a:p>
            <a:r>
              <a:rPr lang="en-US" sz="1800" dirty="0"/>
              <a:t>MN</a:t>
            </a:r>
          </a:p>
        </p:txBody>
      </p:sp>
      <p:sp>
        <p:nvSpPr>
          <p:cNvPr id="4" name="Content Placeholder 2">
            <a:extLst>
              <a:ext uri="{FF2B5EF4-FFF2-40B4-BE49-F238E27FC236}">
                <a16:creationId xmlns:a16="http://schemas.microsoft.com/office/drawing/2014/main" id="{4E7E54E0-F5E4-84C4-9470-C46CD2B5BD61}"/>
              </a:ext>
            </a:extLst>
          </p:cNvPr>
          <p:cNvSpPr txBox="1">
            <a:spLocks/>
          </p:cNvSpPr>
          <p:nvPr/>
        </p:nvSpPr>
        <p:spPr>
          <a:xfrm>
            <a:off x="4886436" y="2237836"/>
            <a:ext cx="936048" cy="481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OK</a:t>
            </a:r>
          </a:p>
        </p:txBody>
      </p:sp>
      <p:sp>
        <p:nvSpPr>
          <p:cNvPr id="5" name="Content Placeholder 2">
            <a:extLst>
              <a:ext uri="{FF2B5EF4-FFF2-40B4-BE49-F238E27FC236}">
                <a16:creationId xmlns:a16="http://schemas.microsoft.com/office/drawing/2014/main" id="{0D8BC201-69FD-7456-02BD-E4299CE2A95A}"/>
              </a:ext>
            </a:extLst>
          </p:cNvPr>
          <p:cNvSpPr txBox="1">
            <a:spLocks/>
          </p:cNvSpPr>
          <p:nvPr/>
        </p:nvSpPr>
        <p:spPr>
          <a:xfrm>
            <a:off x="9896030" y="1758409"/>
            <a:ext cx="936048" cy="4810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LA</a:t>
            </a:r>
          </a:p>
        </p:txBody>
      </p:sp>
    </p:spTree>
    <p:extLst>
      <p:ext uri="{BB962C8B-B14F-4D97-AF65-F5344CB8AC3E}">
        <p14:creationId xmlns:p14="http://schemas.microsoft.com/office/powerpoint/2010/main" val="1194594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447CC-8990-4FD7-8442-7A30F09E73D4}"/>
              </a:ext>
            </a:extLst>
          </p:cNvPr>
          <p:cNvSpPr>
            <a:spLocks noGrp="1"/>
          </p:cNvSpPr>
          <p:nvPr>
            <p:ph type="title"/>
          </p:nvPr>
        </p:nvSpPr>
        <p:spPr/>
        <p:txBody>
          <a:bodyPr/>
          <a:lstStyle/>
          <a:p>
            <a:r>
              <a:rPr lang="en-US" dirty="0"/>
              <a:t>What does AID do?</a:t>
            </a:r>
          </a:p>
        </p:txBody>
      </p:sp>
      <p:sp>
        <p:nvSpPr>
          <p:cNvPr id="3" name="Content Placeholder 2">
            <a:extLst>
              <a:ext uri="{FF2B5EF4-FFF2-40B4-BE49-F238E27FC236}">
                <a16:creationId xmlns:a16="http://schemas.microsoft.com/office/drawing/2014/main" id="{03192146-2824-4E87-885F-B4AF6C810DE7}"/>
              </a:ext>
            </a:extLst>
          </p:cNvPr>
          <p:cNvSpPr>
            <a:spLocks noGrp="1"/>
          </p:cNvSpPr>
          <p:nvPr>
            <p:ph sz="half" idx="1"/>
          </p:nvPr>
        </p:nvSpPr>
        <p:spPr>
          <a:xfrm>
            <a:off x="738143" y="1253331"/>
            <a:ext cx="11069544" cy="4351338"/>
          </a:xfrm>
        </p:spPr>
        <p:txBody>
          <a:bodyPr>
            <a:normAutofit fontScale="92500"/>
          </a:bodyPr>
          <a:lstStyle/>
          <a:p>
            <a:r>
              <a:rPr lang="en-US" dirty="0"/>
              <a:t>National Pipeline Incident Coordinator (NPIC): </a:t>
            </a:r>
            <a:r>
              <a:rPr lang="en-US" b="1" dirty="0">
                <a:solidFill>
                  <a:schemeClr val="accent1"/>
                </a:solidFill>
              </a:rPr>
              <a:t>(888) 719-9033</a:t>
            </a:r>
          </a:p>
          <a:p>
            <a:r>
              <a:rPr lang="en-US" dirty="0"/>
              <a:t>Review, Evaluate, and Disseminate NRC Notifications</a:t>
            </a:r>
          </a:p>
          <a:p>
            <a:r>
              <a:rPr lang="en-US" dirty="0"/>
              <a:t>Manage Investigations from Initial Notification through Cause Determination</a:t>
            </a:r>
          </a:p>
          <a:p>
            <a:r>
              <a:rPr lang="en-US" dirty="0"/>
              <a:t>Conduct Onsite Accident Investigations: Support NTSB and State Investigations</a:t>
            </a:r>
          </a:p>
          <a:p>
            <a:r>
              <a:rPr lang="en-US" dirty="0"/>
              <a:t>Oversee Operator 30-Day Reports</a:t>
            </a:r>
          </a:p>
          <a:p>
            <a:r>
              <a:rPr lang="en-US" dirty="0"/>
              <a:t>Publish State and Federal Monthly Accident Report Summary (SMARS/MARS)</a:t>
            </a:r>
          </a:p>
          <a:p>
            <a:r>
              <a:rPr lang="en-US" dirty="0"/>
              <a:t>Analyze Data to Identify Emerging Trends </a:t>
            </a:r>
          </a:p>
          <a:p>
            <a:r>
              <a:rPr lang="en-US" dirty="0"/>
              <a:t>Capture and Share Lessons Learned (SAFE Bulletins, Advisory Bulletins, State Seminars, Conferences, etc.)</a:t>
            </a:r>
          </a:p>
        </p:txBody>
      </p:sp>
      <p:sp>
        <p:nvSpPr>
          <p:cNvPr id="4" name="Slide Number Placeholder 3">
            <a:extLst>
              <a:ext uri="{FF2B5EF4-FFF2-40B4-BE49-F238E27FC236}">
                <a16:creationId xmlns:a16="http://schemas.microsoft.com/office/drawing/2014/main" id="{F1D8E029-E729-41E7-B99E-9926B3DA9FD7}"/>
              </a:ext>
            </a:extLst>
          </p:cNvPr>
          <p:cNvSpPr>
            <a:spLocks noGrp="1"/>
          </p:cNvSpPr>
          <p:nvPr>
            <p:ph type="sldNum" sz="quarter" idx="12"/>
          </p:nvPr>
        </p:nvSpPr>
        <p:spPr/>
        <p:txBody>
          <a:bodyPr/>
          <a:lstStyle/>
          <a:p>
            <a:fld id="{1CAA0138-2AFB-448D-B177-F61CB55D0BD0}" type="slidenum">
              <a:rPr lang="en-US" smtClean="0"/>
              <a:t>6</a:t>
            </a:fld>
            <a:endParaRPr lang="en-US"/>
          </a:p>
        </p:txBody>
      </p:sp>
      <p:pic>
        <p:nvPicPr>
          <p:cNvPr id="5" name="Picture 4">
            <a:extLst>
              <a:ext uri="{FF2B5EF4-FFF2-40B4-BE49-F238E27FC236}">
                <a16:creationId xmlns:a16="http://schemas.microsoft.com/office/drawing/2014/main" id="{493E3237-E0F6-43B0-9EEE-C382D766B6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Tree>
    <p:extLst>
      <p:ext uri="{BB962C8B-B14F-4D97-AF65-F5344CB8AC3E}">
        <p14:creationId xmlns:p14="http://schemas.microsoft.com/office/powerpoint/2010/main" val="3492243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2586D-928E-4D56-952B-677BB5D5AA5D}"/>
              </a:ext>
            </a:extLst>
          </p:cNvPr>
          <p:cNvSpPr>
            <a:spLocks noGrp="1"/>
          </p:cNvSpPr>
          <p:nvPr>
            <p:ph type="title"/>
          </p:nvPr>
        </p:nvSpPr>
        <p:spPr/>
        <p:txBody>
          <a:bodyPr/>
          <a:lstStyle/>
          <a:p>
            <a:r>
              <a:rPr lang="en-US" dirty="0"/>
              <a:t>PHMSA Reporting Requirements</a:t>
            </a:r>
          </a:p>
        </p:txBody>
      </p:sp>
      <p:sp>
        <p:nvSpPr>
          <p:cNvPr id="3" name="Content Placeholder 2">
            <a:extLst>
              <a:ext uri="{FF2B5EF4-FFF2-40B4-BE49-F238E27FC236}">
                <a16:creationId xmlns:a16="http://schemas.microsoft.com/office/drawing/2014/main" id="{A8549529-7D0E-442B-9B09-C12D9A7824A7}"/>
              </a:ext>
            </a:extLst>
          </p:cNvPr>
          <p:cNvSpPr>
            <a:spLocks noGrp="1"/>
          </p:cNvSpPr>
          <p:nvPr>
            <p:ph sz="half" idx="1"/>
          </p:nvPr>
        </p:nvSpPr>
        <p:spPr>
          <a:xfrm>
            <a:off x="649003" y="1975450"/>
            <a:ext cx="4932287" cy="3368622"/>
          </a:xfrm>
          <a:solidFill>
            <a:schemeClr val="bg1">
              <a:lumMod val="95000"/>
            </a:schemeClr>
          </a:solidFill>
        </p:spPr>
        <p:txBody>
          <a:bodyPr>
            <a:normAutofit/>
          </a:bodyPr>
          <a:lstStyle/>
          <a:p>
            <a:r>
              <a:rPr lang="en-US" sz="1800" dirty="0"/>
              <a:t>Gas </a:t>
            </a:r>
          </a:p>
          <a:p>
            <a:r>
              <a:rPr lang="en-US" sz="1800" dirty="0"/>
              <a:t>An event involving a release of gas</a:t>
            </a:r>
          </a:p>
          <a:p>
            <a:pPr lvl="1"/>
            <a:r>
              <a:rPr lang="en-US" sz="1600" dirty="0"/>
              <a:t>A death, or personal injury necessitating in-patient hospitalization</a:t>
            </a:r>
          </a:p>
          <a:p>
            <a:pPr lvl="1"/>
            <a:r>
              <a:rPr lang="en-US" sz="1600" dirty="0"/>
              <a:t>Greater than $139,700 estimated property damage</a:t>
            </a:r>
          </a:p>
          <a:p>
            <a:pPr lvl="1"/>
            <a:r>
              <a:rPr lang="en-US" sz="1600" dirty="0"/>
              <a:t>Unintentional estimated gas loss of 3 million cubic feet or more</a:t>
            </a:r>
          </a:p>
          <a:p>
            <a:pPr lvl="1"/>
            <a:r>
              <a:rPr lang="en-US" sz="1600" dirty="0"/>
              <a:t>An event that results in an emergency shutdown of an LNG facility or natural gas storage facility</a:t>
            </a:r>
          </a:p>
          <a:p>
            <a:pPr lvl="1"/>
            <a:r>
              <a:rPr lang="en-US" sz="1600" dirty="0"/>
              <a:t>An event that is characterized as significant by operator</a:t>
            </a:r>
          </a:p>
        </p:txBody>
      </p:sp>
      <p:sp>
        <p:nvSpPr>
          <p:cNvPr id="4" name="Content Placeholder 2">
            <a:extLst>
              <a:ext uri="{FF2B5EF4-FFF2-40B4-BE49-F238E27FC236}">
                <a16:creationId xmlns:a16="http://schemas.microsoft.com/office/drawing/2014/main" id="{27F0CE60-89AA-45C5-858A-EAC395592328}"/>
              </a:ext>
            </a:extLst>
          </p:cNvPr>
          <p:cNvSpPr txBox="1">
            <a:spLocks/>
          </p:cNvSpPr>
          <p:nvPr/>
        </p:nvSpPr>
        <p:spPr>
          <a:xfrm>
            <a:off x="6096000" y="1975450"/>
            <a:ext cx="4850921" cy="3340170"/>
          </a:xfrm>
          <a:prstGeom prst="rect">
            <a:avLst/>
          </a:prstGeom>
          <a:solidFill>
            <a:schemeClr val="bg1">
              <a:lumMod val="95000"/>
            </a:schemeClr>
          </a:solidFill>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Hazardous Liquids and CO</a:t>
            </a:r>
            <a:r>
              <a:rPr lang="en-US" sz="1800" baseline="-25000" dirty="0"/>
              <a:t>2 </a:t>
            </a:r>
          </a:p>
          <a:p>
            <a:r>
              <a:rPr lang="en-US" sz="1800" dirty="0"/>
              <a:t>An event involving the release of a liquid and CO</a:t>
            </a:r>
            <a:r>
              <a:rPr lang="en-US" sz="1800" baseline="-25000" dirty="0"/>
              <a:t>2</a:t>
            </a:r>
          </a:p>
          <a:p>
            <a:pPr lvl="1"/>
            <a:r>
              <a:rPr lang="en-US" sz="1700" dirty="0"/>
              <a:t>A death, or personal injury necessitating in-patient hospitalization</a:t>
            </a:r>
          </a:p>
          <a:p>
            <a:pPr lvl="1"/>
            <a:r>
              <a:rPr lang="en-US" sz="1700" dirty="0"/>
              <a:t>Incident involved a fire or explosion</a:t>
            </a:r>
          </a:p>
          <a:p>
            <a:pPr lvl="1"/>
            <a:r>
              <a:rPr lang="en-US" sz="1700" dirty="0"/>
              <a:t>Greater than $50,000 property damage including the cost of the cleanup, value of product</a:t>
            </a:r>
          </a:p>
          <a:p>
            <a:pPr lvl="1"/>
            <a:r>
              <a:rPr lang="en-US" sz="1700" dirty="0"/>
              <a:t>Resulted in pollution of any stream, river, lake, reservoir or similar body of water</a:t>
            </a:r>
          </a:p>
          <a:p>
            <a:pPr lvl="1"/>
            <a:r>
              <a:rPr lang="en-US" sz="1700" dirty="0"/>
              <a:t>An event that is characterized as significant by operator</a:t>
            </a:r>
          </a:p>
        </p:txBody>
      </p:sp>
      <p:sp>
        <p:nvSpPr>
          <p:cNvPr id="5" name="Rectangle 4">
            <a:extLst>
              <a:ext uri="{FF2B5EF4-FFF2-40B4-BE49-F238E27FC236}">
                <a16:creationId xmlns:a16="http://schemas.microsoft.com/office/drawing/2014/main" id="{7F8132FF-5282-4888-A90D-D8ECC15DF188}"/>
              </a:ext>
            </a:extLst>
          </p:cNvPr>
          <p:cNvSpPr/>
          <p:nvPr/>
        </p:nvSpPr>
        <p:spPr>
          <a:xfrm>
            <a:off x="649003" y="1190762"/>
            <a:ext cx="10513578" cy="646331"/>
          </a:xfrm>
          <a:prstGeom prst="rect">
            <a:avLst/>
          </a:prstGeom>
        </p:spPr>
        <p:txBody>
          <a:bodyPr wrap="square">
            <a:spAutoFit/>
          </a:bodyPr>
          <a:lstStyle/>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PHMSA has NRC reporting requirements for pipeline systems</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Initial (within earliest practical moment following discovery but no later than </a:t>
            </a:r>
            <a:r>
              <a:rPr lang="en-US">
                <a:latin typeface="Times New Roman" panose="02020603050405020304" pitchFamily="18" charset="0"/>
                <a:cs typeface="Times New Roman" panose="02020603050405020304" pitchFamily="18" charset="0"/>
              </a:rPr>
              <a:t>1 hour)</a:t>
            </a:r>
            <a:endParaRPr lang="en-US"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A28D77B9-919B-4352-AA09-08C7F1E079FE}"/>
              </a:ext>
            </a:extLst>
          </p:cNvPr>
          <p:cNvSpPr/>
          <p:nvPr/>
        </p:nvSpPr>
        <p:spPr>
          <a:xfrm>
            <a:off x="649003" y="5315620"/>
            <a:ext cx="8209471" cy="646331"/>
          </a:xfrm>
          <a:prstGeom prst="rect">
            <a:avLst/>
          </a:prstGeom>
        </p:spPr>
        <p:txBody>
          <a:bodyPr wrap="square">
            <a:spAutoFit/>
          </a:bodyPr>
          <a:lstStyle/>
          <a:p>
            <a:pPr marL="285750"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48-hour</a:t>
            </a:r>
          </a:p>
          <a:p>
            <a:pPr marL="742950" lvl="1" indent="-285750">
              <a:buFont typeface="Wingdings" panose="05000000000000000000" pitchFamily="2" charset="2"/>
              <a:buChar char="§"/>
            </a:pPr>
            <a:r>
              <a:rPr lang="en-US" dirty="0">
                <a:latin typeface="Times New Roman" panose="02020603050405020304" pitchFamily="18" charset="0"/>
                <a:cs typeface="Times New Roman" panose="02020603050405020304" pitchFamily="18" charset="0"/>
              </a:rPr>
              <a:t>Must provide an update to confirm/revise initial information reported.</a:t>
            </a:r>
          </a:p>
        </p:txBody>
      </p:sp>
      <p:sp>
        <p:nvSpPr>
          <p:cNvPr id="7" name="Slide Number Placeholder 6">
            <a:extLst>
              <a:ext uri="{FF2B5EF4-FFF2-40B4-BE49-F238E27FC236}">
                <a16:creationId xmlns:a16="http://schemas.microsoft.com/office/drawing/2014/main" id="{A9CF8347-8CBB-4E08-AD56-1319F639DAA6}"/>
              </a:ext>
            </a:extLst>
          </p:cNvPr>
          <p:cNvSpPr>
            <a:spLocks noGrp="1"/>
          </p:cNvSpPr>
          <p:nvPr>
            <p:ph type="sldNum" sz="quarter" idx="12"/>
          </p:nvPr>
        </p:nvSpPr>
        <p:spPr/>
        <p:txBody>
          <a:bodyPr/>
          <a:lstStyle/>
          <a:p>
            <a:fld id="{1CAA0138-2AFB-448D-B177-F61CB55D0BD0}" type="slidenum">
              <a:rPr lang="en-US" smtClean="0"/>
              <a:t>7</a:t>
            </a:fld>
            <a:endParaRPr lang="en-US"/>
          </a:p>
        </p:txBody>
      </p:sp>
      <p:pic>
        <p:nvPicPr>
          <p:cNvPr id="8" name="Picture 7">
            <a:extLst>
              <a:ext uri="{FF2B5EF4-FFF2-40B4-BE49-F238E27FC236}">
                <a16:creationId xmlns:a16="http://schemas.microsoft.com/office/drawing/2014/main" id="{B4D868F9-0E41-45DE-B5EA-E03E195E19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25147" y="148143"/>
            <a:ext cx="731520" cy="743407"/>
          </a:xfrm>
          <a:prstGeom prst="rect">
            <a:avLst/>
          </a:prstGeom>
        </p:spPr>
      </p:pic>
    </p:spTree>
    <p:extLst>
      <p:ext uri="{BB962C8B-B14F-4D97-AF65-F5344CB8AC3E}">
        <p14:creationId xmlns:p14="http://schemas.microsoft.com/office/powerpoint/2010/main" val="3679458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Pre-30-Day Report Review</a:t>
            </a:r>
            <a:br>
              <a:rPr lang="en-US" dirty="0"/>
            </a:br>
            <a:endParaRPr lang="en-US" dirty="0"/>
          </a:p>
        </p:txBody>
      </p:sp>
      <p:grpSp>
        <p:nvGrpSpPr>
          <p:cNvPr id="3" name="Canvas 7"/>
          <p:cNvGrpSpPr/>
          <p:nvPr/>
        </p:nvGrpSpPr>
        <p:grpSpPr>
          <a:xfrm>
            <a:off x="1516062" y="533400"/>
            <a:ext cx="9159875" cy="5469890"/>
            <a:chOff x="0" y="0"/>
            <a:chExt cx="9159875" cy="5469890"/>
          </a:xfrm>
        </p:grpSpPr>
        <p:sp>
          <p:nvSpPr>
            <p:cNvPr id="4" name="Rectangle 3"/>
            <p:cNvSpPr/>
            <p:nvPr/>
          </p:nvSpPr>
          <p:spPr>
            <a:xfrm>
              <a:off x="0" y="0"/>
              <a:ext cx="9159875" cy="5469890"/>
            </a:xfrm>
            <a:prstGeom prst="rect">
              <a:avLst/>
            </a:prstGeom>
          </p:spPr>
        </p:sp>
        <p:sp>
          <p:nvSpPr>
            <p:cNvPr id="5" name="Rectangle 4"/>
            <p:cNvSpPr/>
            <p:nvPr/>
          </p:nvSpPr>
          <p:spPr>
            <a:xfrm>
              <a:off x="5069786" y="1979002"/>
              <a:ext cx="1808091" cy="1312474"/>
            </a:xfrm>
            <a:prstGeom prst="rect">
              <a:avLst/>
            </a:prstGeom>
            <a:solidFill>
              <a:schemeClr val="bg1">
                <a:lumMod val="75000"/>
                <a:alpha val="3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5"/>
            <p:cNvSpPr/>
            <p:nvPr/>
          </p:nvSpPr>
          <p:spPr>
            <a:xfrm>
              <a:off x="238540" y="1939175"/>
              <a:ext cx="3514476" cy="2593817"/>
            </a:xfrm>
            <a:prstGeom prst="rect">
              <a:avLst/>
            </a:prstGeom>
            <a:solidFill>
              <a:schemeClr val="bg1">
                <a:lumMod val="75000"/>
                <a:alpha val="3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7" name="Flowchart: Terminator 6"/>
            <p:cNvSpPr/>
            <p:nvPr/>
          </p:nvSpPr>
          <p:spPr>
            <a:xfrm>
              <a:off x="483552" y="1257084"/>
              <a:ext cx="785163" cy="340327"/>
            </a:xfrm>
            <a:prstGeom prst="flowChartTerminator">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Incident</a:t>
              </a:r>
              <a:endParaRPr lang="en-US" sz="1100">
                <a:effectLst/>
                <a:ea typeface="Calibri" panose="020F0502020204030204" pitchFamily="34" charset="0"/>
                <a:cs typeface="Times New Roman" panose="02020603050405020304" pitchFamily="18" charset="0"/>
              </a:endParaRPr>
            </a:p>
          </p:txBody>
        </p:sp>
        <p:pic>
          <p:nvPicPr>
            <p:cNvPr id="8" name="Picture 7"/>
            <p:cNvPicPr preferRelativeResize="0">
              <a:picLocks noChangeAspect="1"/>
            </p:cNvPicPr>
            <p:nvPr/>
          </p:nvPicPr>
          <p:blipFill>
            <a:blip r:embed="rId2"/>
            <a:stretch>
              <a:fillRect/>
            </a:stretch>
          </p:blipFill>
          <p:spPr>
            <a:xfrm>
              <a:off x="483577" y="531249"/>
              <a:ext cx="802305" cy="802150"/>
            </a:xfrm>
            <a:prstGeom prst="rect">
              <a:avLst/>
            </a:prstGeom>
          </p:spPr>
        </p:pic>
        <p:sp>
          <p:nvSpPr>
            <p:cNvPr id="9" name="Flowchart: Process 8"/>
            <p:cNvSpPr/>
            <p:nvPr/>
          </p:nvSpPr>
          <p:spPr>
            <a:xfrm>
              <a:off x="4035436" y="1202586"/>
              <a:ext cx="1034351" cy="453018"/>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NRC and Telephonic</a:t>
              </a:r>
              <a:endParaRPr lang="en-US" sz="1100">
                <a:effectLst/>
                <a:ea typeface="Calibri" panose="020F0502020204030204" pitchFamily="34" charset="0"/>
                <a:cs typeface="Times New Roman" panose="02020603050405020304" pitchFamily="18" charset="0"/>
              </a:endParaRPr>
            </a:p>
          </p:txBody>
        </p:sp>
        <p:cxnSp>
          <p:nvCxnSpPr>
            <p:cNvPr id="10" name="Connector: Elbow 9"/>
            <p:cNvCxnSpPr>
              <a:stCxn id="7" idx="3"/>
              <a:endCxn id="28" idx="1"/>
            </p:cNvCxnSpPr>
            <p:nvPr/>
          </p:nvCxnSpPr>
          <p:spPr>
            <a:xfrm>
              <a:off x="1268715" y="1427248"/>
              <a:ext cx="343805" cy="0"/>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pic>
          <p:nvPicPr>
            <p:cNvPr id="11" name="Picture 10"/>
            <p:cNvPicPr preferRelativeResize="0">
              <a:picLocks noChangeAspect="1"/>
            </p:cNvPicPr>
            <p:nvPr/>
          </p:nvPicPr>
          <p:blipFill>
            <a:blip r:embed="rId3"/>
            <a:stretch>
              <a:fillRect/>
            </a:stretch>
          </p:blipFill>
          <p:spPr>
            <a:xfrm>
              <a:off x="4035436" y="712021"/>
              <a:ext cx="579442" cy="579330"/>
            </a:xfrm>
            <a:prstGeom prst="rect">
              <a:avLst/>
            </a:prstGeom>
          </p:spPr>
        </p:pic>
        <p:pic>
          <p:nvPicPr>
            <p:cNvPr id="12" name="Picture 11"/>
            <p:cNvPicPr preferRelativeResize="0">
              <a:picLocks noChangeAspect="1"/>
            </p:cNvPicPr>
            <p:nvPr/>
          </p:nvPicPr>
          <p:blipFill>
            <a:blip r:embed="rId4"/>
            <a:stretch>
              <a:fillRect/>
            </a:stretch>
          </p:blipFill>
          <p:spPr>
            <a:xfrm>
              <a:off x="4420430" y="531262"/>
              <a:ext cx="706302" cy="706165"/>
            </a:xfrm>
            <a:prstGeom prst="rect">
              <a:avLst/>
            </a:prstGeom>
          </p:spPr>
        </p:pic>
        <p:sp>
          <p:nvSpPr>
            <p:cNvPr id="13" name="Flowchart: Document 12"/>
            <p:cNvSpPr/>
            <p:nvPr/>
          </p:nvSpPr>
          <p:spPr>
            <a:xfrm>
              <a:off x="4749065" y="3872597"/>
              <a:ext cx="817631" cy="708755"/>
            </a:xfrm>
            <a:prstGeom prst="flowChartDocument">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30 -Day Report Expected</a:t>
              </a:r>
              <a:endParaRPr lang="en-US" sz="1100">
                <a:effectLst/>
                <a:ea typeface="Calibri" panose="020F0502020204030204" pitchFamily="34" charset="0"/>
                <a:cs typeface="Times New Roman" panose="02020603050405020304" pitchFamily="18" charset="0"/>
              </a:endParaRPr>
            </a:p>
          </p:txBody>
        </p:sp>
        <p:cxnSp>
          <p:nvCxnSpPr>
            <p:cNvPr id="14" name="Connector: Elbow 13"/>
            <p:cNvCxnSpPr>
              <a:stCxn id="15" idx="2"/>
              <a:endCxn id="23" idx="0"/>
            </p:cNvCxnSpPr>
            <p:nvPr/>
          </p:nvCxnSpPr>
          <p:spPr>
            <a:xfrm rot="16200000" flipH="1">
              <a:off x="5926623" y="3185906"/>
              <a:ext cx="862696" cy="736361"/>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lowchart: Decision 14"/>
            <p:cNvSpPr/>
            <p:nvPr/>
          </p:nvSpPr>
          <p:spPr>
            <a:xfrm>
              <a:off x="5189529" y="2330548"/>
              <a:ext cx="1600524" cy="792538"/>
            </a:xfrm>
            <a:prstGeom prst="flowChartDecision">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Regulated (OPS/State)</a:t>
              </a:r>
              <a:endParaRPr lang="en-US" sz="1100">
                <a:effectLst/>
                <a:ea typeface="Calibri" panose="020F0502020204030204" pitchFamily="34" charset="0"/>
                <a:cs typeface="Times New Roman" panose="02020603050405020304" pitchFamily="18" charset="0"/>
              </a:endParaRPr>
            </a:p>
          </p:txBody>
        </p:sp>
        <p:cxnSp>
          <p:nvCxnSpPr>
            <p:cNvPr id="16" name="Connector: Elbow 15"/>
            <p:cNvCxnSpPr>
              <a:stCxn id="28" idx="3"/>
              <a:endCxn id="9" idx="1"/>
            </p:cNvCxnSpPr>
            <p:nvPr/>
          </p:nvCxnSpPr>
          <p:spPr>
            <a:xfrm flipV="1">
              <a:off x="3254324" y="1429095"/>
              <a:ext cx="781112" cy="1102"/>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pic>
          <p:nvPicPr>
            <p:cNvPr id="17" name="Picture 16"/>
            <p:cNvPicPr preferRelativeResize="0">
              <a:picLocks noChangeAspect="1"/>
            </p:cNvPicPr>
            <p:nvPr/>
          </p:nvPicPr>
          <p:blipFill>
            <a:blip r:embed="rId5"/>
            <a:stretch>
              <a:fillRect/>
            </a:stretch>
          </p:blipFill>
          <p:spPr>
            <a:xfrm>
              <a:off x="4793191" y="3258989"/>
              <a:ext cx="669267" cy="669257"/>
            </a:xfrm>
            <a:prstGeom prst="rect">
              <a:avLst/>
            </a:prstGeom>
          </p:spPr>
        </p:pic>
        <p:pic>
          <p:nvPicPr>
            <p:cNvPr id="18" name="Picture 17"/>
            <p:cNvPicPr preferRelativeResize="0">
              <a:picLocks noChangeAspect="1"/>
            </p:cNvPicPr>
            <p:nvPr/>
          </p:nvPicPr>
          <p:blipFill>
            <a:blip r:embed="rId6"/>
            <a:stretch>
              <a:fillRect/>
            </a:stretch>
          </p:blipFill>
          <p:spPr>
            <a:xfrm>
              <a:off x="6269699" y="1981577"/>
              <a:ext cx="568423" cy="568380"/>
            </a:xfrm>
            <a:prstGeom prst="rect">
              <a:avLst/>
            </a:prstGeom>
          </p:spPr>
        </p:pic>
        <p:cxnSp>
          <p:nvCxnSpPr>
            <p:cNvPr id="19" name="Connector: Elbow 18"/>
            <p:cNvCxnSpPr>
              <a:stCxn id="15" idx="3"/>
              <a:endCxn id="20" idx="1"/>
            </p:cNvCxnSpPr>
            <p:nvPr/>
          </p:nvCxnSpPr>
          <p:spPr>
            <a:xfrm flipV="1">
              <a:off x="6790053" y="2726424"/>
              <a:ext cx="479673" cy="393"/>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20" name="Flowchart: Manual Input 19"/>
            <p:cNvSpPr/>
            <p:nvPr/>
          </p:nvSpPr>
          <p:spPr>
            <a:xfrm>
              <a:off x="7269726" y="2443972"/>
              <a:ext cx="982140" cy="564904"/>
            </a:xfrm>
            <a:prstGeom prst="flowChartManualInput">
              <a:avLst/>
            </a:prstGeom>
            <a:solidFill>
              <a:schemeClr val="accent2"/>
            </a:solid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Manual Input on WMS</a:t>
              </a:r>
              <a:endParaRPr lang="en-US" sz="1100">
                <a:effectLst/>
                <a:ea typeface="Calibri" panose="020F0502020204030204" pitchFamily="34" charset="0"/>
                <a:cs typeface="Times New Roman" panose="02020603050405020304" pitchFamily="18" charset="0"/>
              </a:endParaRPr>
            </a:p>
          </p:txBody>
        </p:sp>
        <p:sp>
          <p:nvSpPr>
            <p:cNvPr id="21" name="Flowchart: Terminator 20"/>
            <p:cNvSpPr/>
            <p:nvPr/>
          </p:nvSpPr>
          <p:spPr>
            <a:xfrm>
              <a:off x="7365141" y="1631690"/>
              <a:ext cx="785162" cy="347531"/>
            </a:xfrm>
            <a:prstGeom prst="flowChartTerminator">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Close</a:t>
              </a:r>
              <a:endParaRPr lang="en-US" sz="1100">
                <a:effectLst/>
                <a:ea typeface="Calibri" panose="020F0502020204030204" pitchFamily="34" charset="0"/>
                <a:cs typeface="Times New Roman" panose="02020603050405020304" pitchFamily="18" charset="0"/>
              </a:endParaRPr>
            </a:p>
          </p:txBody>
        </p:sp>
        <p:cxnSp>
          <p:nvCxnSpPr>
            <p:cNvPr id="22" name="Connector: Elbow 21"/>
            <p:cNvCxnSpPr>
              <a:stCxn id="20" idx="0"/>
              <a:endCxn id="21" idx="2"/>
            </p:cNvCxnSpPr>
            <p:nvPr/>
          </p:nvCxnSpPr>
          <p:spPr>
            <a:xfrm rot="16200000" flipV="1">
              <a:off x="7497102" y="2239842"/>
              <a:ext cx="521241" cy="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Flowchart: Manual Input 22"/>
            <p:cNvSpPr/>
            <p:nvPr/>
          </p:nvSpPr>
          <p:spPr>
            <a:xfrm>
              <a:off x="6266968" y="3924846"/>
              <a:ext cx="918367" cy="610311"/>
            </a:xfrm>
            <a:prstGeom prst="flowChartManualInput">
              <a:avLst/>
            </a:prstGeom>
            <a:solidFill>
              <a:schemeClr val="accent2"/>
            </a:solidFill>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Manual Input on WMS</a:t>
              </a:r>
              <a:endParaRPr lang="en-US" sz="1100">
                <a:effectLst/>
                <a:ea typeface="Calibri" panose="020F0502020204030204" pitchFamily="34" charset="0"/>
                <a:cs typeface="Times New Roman" panose="02020603050405020304" pitchFamily="18" charset="0"/>
              </a:endParaRPr>
            </a:p>
          </p:txBody>
        </p:sp>
        <p:cxnSp>
          <p:nvCxnSpPr>
            <p:cNvPr id="24" name="Connector: Elbow 23"/>
            <p:cNvCxnSpPr>
              <a:stCxn id="23" idx="1"/>
              <a:endCxn id="13" idx="3"/>
            </p:cNvCxnSpPr>
            <p:nvPr/>
          </p:nvCxnSpPr>
          <p:spPr>
            <a:xfrm rot="10800000">
              <a:off x="5566696" y="4230002"/>
              <a:ext cx="700272" cy="0"/>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25" name="Flowchart: Process 24"/>
            <p:cNvSpPr/>
            <p:nvPr/>
          </p:nvSpPr>
          <p:spPr>
            <a:xfrm>
              <a:off x="5573519" y="1215095"/>
              <a:ext cx="807135" cy="420545"/>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NPIC Reviews</a:t>
              </a:r>
              <a:endParaRPr lang="en-US" sz="1100">
                <a:effectLst/>
                <a:ea typeface="Calibri" panose="020F0502020204030204" pitchFamily="34" charset="0"/>
                <a:cs typeface="Times New Roman" panose="02020603050405020304" pitchFamily="18" charset="0"/>
              </a:endParaRPr>
            </a:p>
          </p:txBody>
        </p:sp>
        <p:cxnSp>
          <p:nvCxnSpPr>
            <p:cNvPr id="26" name="Connector: Elbow 25"/>
            <p:cNvCxnSpPr>
              <a:stCxn id="25" idx="2"/>
              <a:endCxn id="15" idx="0"/>
            </p:cNvCxnSpPr>
            <p:nvPr/>
          </p:nvCxnSpPr>
          <p:spPr>
            <a:xfrm rot="16200000" flipH="1">
              <a:off x="5629633" y="1983094"/>
              <a:ext cx="694908" cy="0"/>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pic>
          <p:nvPicPr>
            <p:cNvPr id="27" name="Picture 26"/>
            <p:cNvPicPr preferRelativeResize="0">
              <a:picLocks noChangeAspect="1"/>
            </p:cNvPicPr>
            <p:nvPr/>
          </p:nvPicPr>
          <p:blipFill>
            <a:blip r:embed="rId7"/>
            <a:stretch>
              <a:fillRect/>
            </a:stretch>
          </p:blipFill>
          <p:spPr>
            <a:xfrm>
              <a:off x="5523336" y="576340"/>
              <a:ext cx="849206" cy="849007"/>
            </a:xfrm>
            <a:prstGeom prst="rect">
              <a:avLst/>
            </a:prstGeom>
          </p:spPr>
        </p:pic>
        <p:sp>
          <p:nvSpPr>
            <p:cNvPr id="28" name="Flowchart: Decision 27"/>
            <p:cNvSpPr/>
            <p:nvPr/>
          </p:nvSpPr>
          <p:spPr>
            <a:xfrm>
              <a:off x="1612520" y="980459"/>
              <a:ext cx="1641804" cy="899476"/>
            </a:xfrm>
            <a:prstGeom prst="flowChartDecision">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Reported by Operator</a:t>
              </a:r>
              <a:endParaRPr lang="en-US" sz="1100">
                <a:effectLst/>
                <a:ea typeface="Calibri" panose="020F0502020204030204" pitchFamily="34" charset="0"/>
                <a:cs typeface="Times New Roman" panose="02020603050405020304" pitchFamily="18" charset="0"/>
              </a:endParaRPr>
            </a:p>
          </p:txBody>
        </p:sp>
        <p:pic>
          <p:nvPicPr>
            <p:cNvPr id="29" name="Picture 28"/>
            <p:cNvPicPr>
              <a:picLocks noChangeAspect="1"/>
            </p:cNvPicPr>
            <p:nvPr/>
          </p:nvPicPr>
          <p:blipFill>
            <a:blip r:embed="rId8"/>
            <a:stretch>
              <a:fillRect/>
            </a:stretch>
          </p:blipFill>
          <p:spPr>
            <a:xfrm>
              <a:off x="2091451" y="329286"/>
              <a:ext cx="697974" cy="697723"/>
            </a:xfrm>
            <a:prstGeom prst="rect">
              <a:avLst/>
            </a:prstGeom>
          </p:spPr>
        </p:pic>
        <p:cxnSp>
          <p:nvCxnSpPr>
            <p:cNvPr id="30" name="Connector: Elbow 29"/>
            <p:cNvCxnSpPr>
              <a:stCxn id="9" idx="3"/>
              <a:endCxn id="25" idx="1"/>
            </p:cNvCxnSpPr>
            <p:nvPr/>
          </p:nvCxnSpPr>
          <p:spPr>
            <a:xfrm flipV="1">
              <a:off x="5069787" y="1425368"/>
              <a:ext cx="503732" cy="0"/>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cxnSp>
          <p:nvCxnSpPr>
            <p:cNvPr id="31" name="Connector: Elbow 30"/>
            <p:cNvCxnSpPr>
              <a:stCxn id="28" idx="2"/>
              <a:endCxn id="36" idx="0"/>
            </p:cNvCxnSpPr>
            <p:nvPr/>
          </p:nvCxnSpPr>
          <p:spPr>
            <a:xfrm rot="5400000">
              <a:off x="2237482" y="2075875"/>
              <a:ext cx="391880" cy="0"/>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32" name="Text Box 41"/>
            <p:cNvSpPr txBox="1"/>
            <p:nvPr/>
          </p:nvSpPr>
          <p:spPr>
            <a:xfrm>
              <a:off x="6835391" y="2454960"/>
              <a:ext cx="420420" cy="2367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3" name="Text Box 42"/>
            <p:cNvSpPr txBox="1"/>
            <p:nvPr/>
          </p:nvSpPr>
          <p:spPr>
            <a:xfrm>
              <a:off x="3339547" y="1194814"/>
              <a:ext cx="454564" cy="2414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dirty="0">
                  <a:effectLst/>
                  <a:latin typeface="Arial" panose="020B0604020202020204" pitchFamily="34" charset="0"/>
                  <a:ea typeface="Calibri" panose="020F0502020204030204" pitchFamily="34" charset="0"/>
                  <a:cs typeface="Times New Roman" panose="02020603050405020304" pitchFamily="18" charset="0"/>
                </a:rPr>
                <a:t>Yes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4" name="Text Box 43"/>
            <p:cNvSpPr txBox="1"/>
            <p:nvPr/>
          </p:nvSpPr>
          <p:spPr>
            <a:xfrm>
              <a:off x="2395913" y="1939390"/>
              <a:ext cx="385836" cy="2414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Text Box 44"/>
            <p:cNvSpPr txBox="1"/>
            <p:nvPr/>
          </p:nvSpPr>
          <p:spPr>
            <a:xfrm>
              <a:off x="5989831" y="3315332"/>
              <a:ext cx="531503" cy="2414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Flowchart: Process 35"/>
            <p:cNvSpPr/>
            <p:nvPr/>
          </p:nvSpPr>
          <p:spPr>
            <a:xfrm>
              <a:off x="2025578" y="2271815"/>
              <a:ext cx="807135" cy="455482"/>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Operator Reviews</a:t>
              </a:r>
              <a:endParaRPr lang="en-US" sz="1100">
                <a:effectLst/>
                <a:ea typeface="Calibri" panose="020F0502020204030204" pitchFamily="34" charset="0"/>
                <a:cs typeface="Times New Roman" panose="02020603050405020304" pitchFamily="18" charset="0"/>
              </a:endParaRPr>
            </a:p>
          </p:txBody>
        </p:sp>
        <p:sp>
          <p:nvSpPr>
            <p:cNvPr id="37" name="Flowchart: Decision 36"/>
            <p:cNvSpPr/>
            <p:nvPr/>
          </p:nvSpPr>
          <p:spPr>
            <a:xfrm>
              <a:off x="1639816" y="3179336"/>
              <a:ext cx="1581042" cy="1164361"/>
            </a:xfrm>
            <a:prstGeom prst="flowChartDecision">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30-Day Report Submission</a:t>
              </a:r>
              <a:endParaRPr lang="en-US" sz="1100">
                <a:effectLst/>
                <a:ea typeface="Calibri" panose="020F0502020204030204" pitchFamily="34" charset="0"/>
                <a:cs typeface="Times New Roman" panose="02020603050405020304" pitchFamily="18" charset="0"/>
              </a:endParaRPr>
            </a:p>
          </p:txBody>
        </p:sp>
        <p:cxnSp>
          <p:nvCxnSpPr>
            <p:cNvPr id="38" name="Connector: Elbow 37"/>
            <p:cNvCxnSpPr>
              <a:stCxn id="36" idx="2"/>
              <a:endCxn id="37" idx="0"/>
            </p:cNvCxnSpPr>
            <p:nvPr/>
          </p:nvCxnSpPr>
          <p:spPr>
            <a:xfrm rot="16200000" flipH="1">
              <a:off x="2203722" y="2952720"/>
              <a:ext cx="452039" cy="1191"/>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or: Elbow 38"/>
            <p:cNvCxnSpPr>
              <a:stCxn id="37" idx="3"/>
              <a:endCxn id="13" idx="1"/>
            </p:cNvCxnSpPr>
            <p:nvPr/>
          </p:nvCxnSpPr>
          <p:spPr>
            <a:xfrm>
              <a:off x="3220858" y="3761517"/>
              <a:ext cx="1528207" cy="465458"/>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sp>
          <p:nvSpPr>
            <p:cNvPr id="40" name="Text Box 50"/>
            <p:cNvSpPr txBox="1"/>
            <p:nvPr/>
          </p:nvSpPr>
          <p:spPr>
            <a:xfrm>
              <a:off x="3220858" y="3467670"/>
              <a:ext cx="477479" cy="2414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1" name="Connector: Elbow 40"/>
            <p:cNvCxnSpPr>
              <a:stCxn id="37" idx="1"/>
              <a:endCxn id="42" idx="3"/>
            </p:cNvCxnSpPr>
            <p:nvPr/>
          </p:nvCxnSpPr>
          <p:spPr>
            <a:xfrm rot="10800000">
              <a:off x="1330300" y="3761517"/>
              <a:ext cx="309516" cy="0"/>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42" name="Flowchart: Terminator 41"/>
            <p:cNvSpPr/>
            <p:nvPr/>
          </p:nvSpPr>
          <p:spPr>
            <a:xfrm>
              <a:off x="377675" y="3464253"/>
              <a:ext cx="952625" cy="587968"/>
            </a:xfrm>
            <a:prstGeom prst="flowChartTerminator">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Recorded by Operator</a:t>
              </a:r>
              <a:endParaRPr lang="en-US" sz="1100">
                <a:effectLst/>
                <a:ea typeface="Calibri" panose="020F0502020204030204" pitchFamily="34" charset="0"/>
                <a:cs typeface="Times New Roman" panose="02020603050405020304" pitchFamily="18" charset="0"/>
              </a:endParaRPr>
            </a:p>
          </p:txBody>
        </p:sp>
        <p:pic>
          <p:nvPicPr>
            <p:cNvPr id="43" name="Picture 42"/>
            <p:cNvPicPr>
              <a:picLocks noChangeAspect="1"/>
            </p:cNvPicPr>
            <p:nvPr/>
          </p:nvPicPr>
          <p:blipFill>
            <a:blip r:embed="rId9"/>
            <a:stretch>
              <a:fillRect/>
            </a:stretch>
          </p:blipFill>
          <p:spPr>
            <a:xfrm>
              <a:off x="8205081" y="2417473"/>
              <a:ext cx="591578" cy="591366"/>
            </a:xfrm>
            <a:prstGeom prst="rect">
              <a:avLst/>
            </a:prstGeom>
          </p:spPr>
        </p:pic>
        <p:pic>
          <p:nvPicPr>
            <p:cNvPr id="44" name="Picture 43"/>
            <p:cNvPicPr>
              <a:picLocks noChangeAspect="1"/>
            </p:cNvPicPr>
            <p:nvPr/>
          </p:nvPicPr>
          <p:blipFill>
            <a:blip r:embed="rId9"/>
            <a:stretch>
              <a:fillRect/>
            </a:stretch>
          </p:blipFill>
          <p:spPr>
            <a:xfrm>
              <a:off x="7129774" y="3924846"/>
              <a:ext cx="591578" cy="591366"/>
            </a:xfrm>
            <a:prstGeom prst="rect">
              <a:avLst/>
            </a:prstGeom>
          </p:spPr>
        </p:pic>
        <p:sp>
          <p:nvSpPr>
            <p:cNvPr id="45" name="Text Box 55"/>
            <p:cNvSpPr txBox="1"/>
            <p:nvPr/>
          </p:nvSpPr>
          <p:spPr>
            <a:xfrm>
              <a:off x="1370057" y="3456961"/>
              <a:ext cx="385836" cy="2414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6" name="Flowchart: Terminator 45"/>
            <p:cNvSpPr/>
            <p:nvPr/>
          </p:nvSpPr>
          <p:spPr>
            <a:xfrm>
              <a:off x="4434078" y="4918755"/>
              <a:ext cx="1447751" cy="367346"/>
            </a:xfrm>
            <a:prstGeom prst="flowChartTerminator">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a:effectLst/>
                  <a:ea typeface="Calibri" panose="020F0502020204030204" pitchFamily="34" charset="0"/>
                  <a:cs typeface="Times New Roman" panose="02020603050405020304" pitchFamily="18" charset="0"/>
                </a:rPr>
                <a:t>AID Pending Review </a:t>
              </a:r>
              <a:endParaRPr lang="en-US" sz="1100">
                <a:effectLst/>
                <a:ea typeface="Calibri" panose="020F0502020204030204" pitchFamily="34" charset="0"/>
                <a:cs typeface="Times New Roman" panose="02020603050405020304" pitchFamily="18" charset="0"/>
              </a:endParaRPr>
            </a:p>
          </p:txBody>
        </p:sp>
        <p:cxnSp>
          <p:nvCxnSpPr>
            <p:cNvPr id="47" name="Connector: Elbow 46"/>
            <p:cNvCxnSpPr>
              <a:stCxn id="13" idx="2"/>
              <a:endCxn id="46" idx="0"/>
            </p:cNvCxnSpPr>
            <p:nvPr/>
          </p:nvCxnSpPr>
          <p:spPr>
            <a:xfrm rot="16200000" flipH="1">
              <a:off x="4965787" y="4726588"/>
              <a:ext cx="384260" cy="73"/>
            </a:xfrm>
            <a:prstGeom prst="bentConnector3">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 Box 58"/>
            <p:cNvSpPr txBox="1"/>
            <p:nvPr/>
          </p:nvSpPr>
          <p:spPr>
            <a:xfrm>
              <a:off x="250490" y="4535160"/>
              <a:ext cx="3297829" cy="5764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*This process is speculative and independent from AID. However, AID receives 30-Day Reports without NRC associated with the incident.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9" name="Text Box 157"/>
            <p:cNvSpPr txBox="1"/>
            <p:nvPr/>
          </p:nvSpPr>
          <p:spPr>
            <a:xfrm>
              <a:off x="3972832" y="2417466"/>
              <a:ext cx="1096954" cy="5764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**The notification process is further explained below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158"/>
            <p:cNvSpPr txBox="1"/>
            <p:nvPr/>
          </p:nvSpPr>
          <p:spPr>
            <a:xfrm>
              <a:off x="162921" y="1979226"/>
              <a:ext cx="385836" cy="2414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159"/>
            <p:cNvSpPr txBox="1"/>
            <p:nvPr/>
          </p:nvSpPr>
          <p:spPr>
            <a:xfrm>
              <a:off x="4990688" y="1979238"/>
              <a:ext cx="385836" cy="2414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52" name="Slide Number Placeholder 51"/>
          <p:cNvSpPr>
            <a:spLocks noGrp="1"/>
          </p:cNvSpPr>
          <p:nvPr>
            <p:ph type="sldNum" sz="quarter" idx="12"/>
          </p:nvPr>
        </p:nvSpPr>
        <p:spPr/>
        <p:txBody>
          <a:bodyPr/>
          <a:lstStyle/>
          <a:p>
            <a:fld id="{AEAE0908-393B-4570-97CB-87DE65C9C782}" type="slidenum">
              <a:rPr lang="en-US" smtClean="0"/>
              <a:t>8</a:t>
            </a:fld>
            <a:endParaRPr lang="en-US"/>
          </a:p>
        </p:txBody>
      </p:sp>
    </p:spTree>
    <p:extLst>
      <p:ext uri="{BB962C8B-B14F-4D97-AF65-F5344CB8AC3E}">
        <p14:creationId xmlns:p14="http://schemas.microsoft.com/office/powerpoint/2010/main" val="4113262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Notification of Regulated Incidents</a:t>
            </a:r>
            <a:br>
              <a:rPr lang="en-US" dirty="0"/>
            </a:br>
            <a:endParaRPr lang="en-US" dirty="0"/>
          </a:p>
        </p:txBody>
      </p:sp>
      <p:grpSp>
        <p:nvGrpSpPr>
          <p:cNvPr id="3" name="Canvas 207"/>
          <p:cNvGrpSpPr/>
          <p:nvPr/>
        </p:nvGrpSpPr>
        <p:grpSpPr>
          <a:xfrm>
            <a:off x="883025" y="647700"/>
            <a:ext cx="10058400" cy="5943600"/>
            <a:chOff x="0" y="0"/>
            <a:chExt cx="9144000" cy="5460365"/>
          </a:xfrm>
        </p:grpSpPr>
        <p:sp>
          <p:nvSpPr>
            <p:cNvPr id="4" name="Rectangle 3"/>
            <p:cNvSpPr/>
            <p:nvPr/>
          </p:nvSpPr>
          <p:spPr>
            <a:xfrm>
              <a:off x="0" y="0"/>
              <a:ext cx="9144000" cy="5460365"/>
            </a:xfrm>
            <a:prstGeom prst="rect">
              <a:avLst/>
            </a:prstGeom>
          </p:spPr>
        </p:sp>
        <p:sp>
          <p:nvSpPr>
            <p:cNvPr id="5" name="Flowchart: Terminator 4"/>
            <p:cNvSpPr/>
            <p:nvPr/>
          </p:nvSpPr>
          <p:spPr>
            <a:xfrm>
              <a:off x="780580" y="888266"/>
              <a:ext cx="886505" cy="468369"/>
            </a:xfrm>
            <a:prstGeom prst="flowChartTerminator">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Regulated Event</a:t>
              </a:r>
              <a:endParaRPr lang="en-US" sz="1100">
                <a:effectLst/>
                <a:ea typeface="Calibri" panose="020F0502020204030204" pitchFamily="34" charset="0"/>
                <a:cs typeface="Times New Roman" panose="02020603050405020304" pitchFamily="18" charset="0"/>
              </a:endParaRPr>
            </a:p>
          </p:txBody>
        </p:sp>
        <p:cxnSp>
          <p:nvCxnSpPr>
            <p:cNvPr id="6" name="Connector: Elbow 5"/>
            <p:cNvCxnSpPr>
              <a:stCxn id="5" idx="3"/>
              <a:endCxn id="10" idx="1"/>
            </p:cNvCxnSpPr>
            <p:nvPr/>
          </p:nvCxnSpPr>
          <p:spPr>
            <a:xfrm>
              <a:off x="1667085" y="1122451"/>
              <a:ext cx="330177" cy="0"/>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pic>
          <p:nvPicPr>
            <p:cNvPr id="7" name="Picture 6"/>
            <p:cNvPicPr preferRelativeResize="0">
              <a:picLocks noChangeAspect="1"/>
            </p:cNvPicPr>
            <p:nvPr/>
          </p:nvPicPr>
          <p:blipFill>
            <a:blip r:embed="rId2"/>
            <a:stretch>
              <a:fillRect/>
            </a:stretch>
          </p:blipFill>
          <p:spPr>
            <a:xfrm>
              <a:off x="4391245" y="398882"/>
              <a:ext cx="579442" cy="579330"/>
            </a:xfrm>
            <a:prstGeom prst="rect">
              <a:avLst/>
            </a:prstGeom>
          </p:spPr>
        </p:pic>
        <p:sp>
          <p:nvSpPr>
            <p:cNvPr id="8" name="Flowchart: Document 7"/>
            <p:cNvSpPr/>
            <p:nvPr/>
          </p:nvSpPr>
          <p:spPr>
            <a:xfrm>
              <a:off x="3004385" y="3609337"/>
              <a:ext cx="817631" cy="708755"/>
            </a:xfrm>
            <a:prstGeom prst="flowChartDocument">
              <a:avLst/>
            </a:prstGeom>
          </p:spPr>
          <p:style>
            <a:lnRef idx="0">
              <a:schemeClr val="accent6"/>
            </a:lnRef>
            <a:fillRef idx="3">
              <a:schemeClr val="accent6"/>
            </a:fillRef>
            <a:effectRef idx="3">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30 -Day Report Expected</a:t>
              </a:r>
              <a:endParaRPr lang="en-US" sz="1100">
                <a:effectLst/>
                <a:ea typeface="Calibri" panose="020F0502020204030204" pitchFamily="34" charset="0"/>
                <a:cs typeface="Times New Roman" panose="02020603050405020304" pitchFamily="18" charset="0"/>
              </a:endParaRPr>
            </a:p>
          </p:txBody>
        </p:sp>
        <p:cxnSp>
          <p:nvCxnSpPr>
            <p:cNvPr id="9" name="Connector: Elbow 8"/>
            <p:cNvCxnSpPr>
              <a:stCxn id="29" idx="0"/>
              <a:endCxn id="31" idx="0"/>
            </p:cNvCxnSpPr>
            <p:nvPr/>
          </p:nvCxnSpPr>
          <p:spPr>
            <a:xfrm rot="5400000" flipH="1" flipV="1">
              <a:off x="7162228" y="2446167"/>
              <a:ext cx="278" cy="2169483"/>
            </a:xfrm>
            <a:prstGeom prst="bentConnector3">
              <a:avLst>
                <a:gd name="adj1" fmla="val 102351439"/>
              </a:avLst>
            </a:prstGeom>
            <a:ln w="28575" cap="flat" cmpd="sng" algn="ctr">
              <a:solidFill>
                <a:schemeClr val="dk1"/>
              </a:solidFill>
              <a:prstDash val="solid"/>
              <a:round/>
              <a:headEnd type="triangle" w="med" len="med"/>
              <a:tailEnd type="triangle" w="med" len="med"/>
            </a:ln>
          </p:spPr>
          <p:style>
            <a:lnRef idx="0">
              <a:scrgbClr r="0" g="0" b="0"/>
            </a:lnRef>
            <a:fillRef idx="0">
              <a:scrgbClr r="0" g="0" b="0"/>
            </a:fillRef>
            <a:effectRef idx="0">
              <a:scrgbClr r="0" g="0" b="0"/>
            </a:effectRef>
            <a:fontRef idx="minor">
              <a:schemeClr val="tx1"/>
            </a:fontRef>
          </p:style>
        </p:cxnSp>
        <p:sp>
          <p:nvSpPr>
            <p:cNvPr id="10" name="Flowchart: Decision 9"/>
            <p:cNvSpPr/>
            <p:nvPr/>
          </p:nvSpPr>
          <p:spPr>
            <a:xfrm>
              <a:off x="1997262" y="826015"/>
              <a:ext cx="1353275" cy="604673"/>
            </a:xfrm>
            <a:prstGeom prst="flowChartDecision">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OPS</a:t>
              </a:r>
              <a:endParaRPr lang="en-US" sz="1100">
                <a:effectLst/>
                <a:ea typeface="Calibri" panose="020F0502020204030204" pitchFamily="34" charset="0"/>
                <a:cs typeface="Times New Roman" panose="02020603050405020304" pitchFamily="18" charset="0"/>
              </a:endParaRPr>
            </a:p>
          </p:txBody>
        </p:sp>
        <p:cxnSp>
          <p:nvCxnSpPr>
            <p:cNvPr id="11" name="Connector: Elbow 10"/>
            <p:cNvCxnSpPr>
              <a:stCxn id="10" idx="3"/>
              <a:endCxn id="26" idx="1"/>
            </p:cNvCxnSpPr>
            <p:nvPr/>
          </p:nvCxnSpPr>
          <p:spPr>
            <a:xfrm>
              <a:off x="3350537" y="1128352"/>
              <a:ext cx="498290" cy="1049"/>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pic>
          <p:nvPicPr>
            <p:cNvPr id="12" name="Picture 11"/>
            <p:cNvPicPr preferRelativeResize="0">
              <a:picLocks noChangeAspect="1"/>
            </p:cNvPicPr>
            <p:nvPr/>
          </p:nvPicPr>
          <p:blipFill>
            <a:blip r:embed="rId3"/>
            <a:stretch>
              <a:fillRect/>
            </a:stretch>
          </p:blipFill>
          <p:spPr>
            <a:xfrm>
              <a:off x="3098069" y="3007191"/>
              <a:ext cx="669267" cy="669257"/>
            </a:xfrm>
            <a:prstGeom prst="rect">
              <a:avLst/>
            </a:prstGeom>
          </p:spPr>
        </p:pic>
        <p:pic>
          <p:nvPicPr>
            <p:cNvPr id="13" name="Picture 12"/>
            <p:cNvPicPr preferRelativeResize="0">
              <a:picLocks noChangeAspect="1"/>
            </p:cNvPicPr>
            <p:nvPr/>
          </p:nvPicPr>
          <p:blipFill>
            <a:blip r:embed="rId4"/>
            <a:stretch>
              <a:fillRect/>
            </a:stretch>
          </p:blipFill>
          <p:spPr>
            <a:xfrm>
              <a:off x="953105" y="319898"/>
              <a:ext cx="568423" cy="568380"/>
            </a:xfrm>
            <a:prstGeom prst="rect">
              <a:avLst/>
            </a:prstGeom>
          </p:spPr>
        </p:pic>
        <p:cxnSp>
          <p:nvCxnSpPr>
            <p:cNvPr id="14" name="Connector: Elbow 13"/>
            <p:cNvCxnSpPr>
              <a:stCxn id="31" idx="2"/>
              <a:endCxn id="34" idx="3"/>
            </p:cNvCxnSpPr>
            <p:nvPr/>
          </p:nvCxnSpPr>
          <p:spPr>
            <a:xfrm rot="5400000">
              <a:off x="6579651" y="2878663"/>
              <a:ext cx="461043" cy="2873875"/>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15" name="Connector: Elbow 14"/>
            <p:cNvCxnSpPr>
              <a:stCxn id="30" idx="2"/>
              <a:endCxn id="34" idx="3"/>
            </p:cNvCxnSpPr>
            <p:nvPr/>
          </p:nvCxnSpPr>
          <p:spPr>
            <a:xfrm rot="5400000">
              <a:off x="6026467" y="3431843"/>
              <a:ext cx="461047" cy="1767511"/>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16" name="Connector: Elbow 15"/>
            <p:cNvCxnSpPr>
              <a:stCxn id="26" idx="2"/>
              <a:endCxn id="28" idx="0"/>
            </p:cNvCxnSpPr>
            <p:nvPr/>
          </p:nvCxnSpPr>
          <p:spPr>
            <a:xfrm rot="16200000" flipH="1">
              <a:off x="4482840" y="1542362"/>
              <a:ext cx="412134" cy="0"/>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cxnSp>
          <p:nvCxnSpPr>
            <p:cNvPr id="17" name="Connector: Elbow 16"/>
            <p:cNvCxnSpPr>
              <a:stCxn id="28" idx="3"/>
              <a:endCxn id="21" idx="1"/>
            </p:cNvCxnSpPr>
            <p:nvPr/>
          </p:nvCxnSpPr>
          <p:spPr>
            <a:xfrm>
              <a:off x="5349904" y="2085613"/>
              <a:ext cx="959038" cy="785"/>
            </a:xfrm>
            <a:prstGeom prst="bentConnector3">
              <a:avLst/>
            </a:prstGeom>
            <a:ln w="28575">
              <a:tailEnd type="triangle"/>
            </a:ln>
          </p:spPr>
          <p:style>
            <a:lnRef idx="1">
              <a:schemeClr val="dk1"/>
            </a:lnRef>
            <a:fillRef idx="0">
              <a:schemeClr val="dk1"/>
            </a:fillRef>
            <a:effectRef idx="0">
              <a:schemeClr val="dk1"/>
            </a:effectRef>
            <a:fontRef idx="minor">
              <a:schemeClr val="tx1"/>
            </a:fontRef>
          </p:style>
        </p:cxnSp>
        <p:cxnSp>
          <p:nvCxnSpPr>
            <p:cNvPr id="18" name="Connector: Elbow 17"/>
            <p:cNvCxnSpPr>
              <a:stCxn id="10" idx="2"/>
              <a:endCxn id="27" idx="0"/>
            </p:cNvCxnSpPr>
            <p:nvPr/>
          </p:nvCxnSpPr>
          <p:spPr>
            <a:xfrm rot="5400000">
              <a:off x="2448942" y="1655646"/>
              <a:ext cx="449916" cy="0"/>
            </a:xfrm>
            <a:prstGeom prst="bentConnector3">
              <a:avLst>
                <a:gd name="adj1" fmla="val 50000"/>
              </a:avLst>
            </a:prstGeom>
            <a:ln w="28575">
              <a:tailEnd type="triangle"/>
            </a:ln>
          </p:spPr>
          <p:style>
            <a:lnRef idx="1">
              <a:schemeClr val="dk1"/>
            </a:lnRef>
            <a:fillRef idx="0">
              <a:schemeClr val="dk1"/>
            </a:fillRef>
            <a:effectRef idx="0">
              <a:schemeClr val="dk1"/>
            </a:effectRef>
            <a:fontRef idx="minor">
              <a:schemeClr val="tx1"/>
            </a:fontRef>
          </p:style>
        </p:cxnSp>
        <p:sp>
          <p:nvSpPr>
            <p:cNvPr id="19" name="Text Box 188"/>
            <p:cNvSpPr txBox="1"/>
            <p:nvPr/>
          </p:nvSpPr>
          <p:spPr>
            <a:xfrm>
              <a:off x="3350537" y="881004"/>
              <a:ext cx="454564" cy="2414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Yes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189"/>
            <p:cNvSpPr txBox="1"/>
            <p:nvPr/>
          </p:nvSpPr>
          <p:spPr>
            <a:xfrm>
              <a:off x="2915577" y="1570592"/>
              <a:ext cx="385836" cy="24144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No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Flowchart: Decision 20"/>
            <p:cNvSpPr/>
            <p:nvPr/>
          </p:nvSpPr>
          <p:spPr>
            <a:xfrm>
              <a:off x="6308942" y="1504217"/>
              <a:ext cx="1664116" cy="1164361"/>
            </a:xfrm>
            <a:prstGeom prst="flowChartDecision">
              <a:avLst/>
            </a:prstGeom>
          </p:spPr>
          <p:style>
            <a:lnRef idx="0">
              <a:schemeClr val="accent5"/>
            </a:lnRef>
            <a:fillRef idx="3">
              <a:schemeClr val="accent5"/>
            </a:fillRef>
            <a:effectRef idx="3">
              <a:schemeClr val="accent5"/>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Determine Investigation Level</a:t>
              </a:r>
              <a:endParaRPr lang="en-US" sz="1100">
                <a:effectLst/>
                <a:ea typeface="Calibri" panose="020F0502020204030204" pitchFamily="34" charset="0"/>
                <a:cs typeface="Times New Roman" panose="02020603050405020304" pitchFamily="18" charset="0"/>
              </a:endParaRPr>
            </a:p>
          </p:txBody>
        </p:sp>
        <p:cxnSp>
          <p:nvCxnSpPr>
            <p:cNvPr id="22" name="Connector: Elbow 21"/>
            <p:cNvCxnSpPr>
              <a:stCxn id="27" idx="3"/>
              <a:endCxn id="28" idx="1"/>
            </p:cNvCxnSpPr>
            <p:nvPr/>
          </p:nvCxnSpPr>
          <p:spPr>
            <a:xfrm flipV="1">
              <a:off x="3509367" y="2085613"/>
              <a:ext cx="533704" cy="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p:cNvCxnSpPr>
              <a:stCxn id="34" idx="0"/>
              <a:endCxn id="8" idx="3"/>
            </p:cNvCxnSpPr>
            <p:nvPr/>
          </p:nvCxnSpPr>
          <p:spPr>
            <a:xfrm rot="16200000" flipV="1">
              <a:off x="4076770" y="3708929"/>
              <a:ext cx="440717" cy="950223"/>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sp>
          <p:nvSpPr>
            <p:cNvPr id="24" name="Flowchart: Terminator 23"/>
            <p:cNvSpPr/>
            <p:nvPr/>
          </p:nvSpPr>
          <p:spPr>
            <a:xfrm>
              <a:off x="929121" y="3796754"/>
              <a:ext cx="1447751" cy="367346"/>
            </a:xfrm>
            <a:prstGeom prst="flowChartTerminator">
              <a:avLst/>
            </a:prstGeom>
          </p:spPr>
          <p:style>
            <a:lnRef idx="0">
              <a:schemeClr val="accent4"/>
            </a:lnRef>
            <a:fillRef idx="3">
              <a:schemeClr val="accent4"/>
            </a:fillRef>
            <a:effectRef idx="3">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1000">
                  <a:effectLst/>
                  <a:ea typeface="Calibri" panose="020F0502020204030204" pitchFamily="34" charset="0"/>
                  <a:cs typeface="Times New Roman" panose="02020603050405020304" pitchFamily="18" charset="0"/>
                </a:rPr>
                <a:t>AID Pending Review </a:t>
              </a:r>
              <a:endParaRPr lang="en-US" sz="1100">
                <a:effectLst/>
                <a:ea typeface="Calibri" panose="020F0502020204030204" pitchFamily="34" charset="0"/>
                <a:cs typeface="Times New Roman" panose="02020603050405020304" pitchFamily="18" charset="0"/>
              </a:endParaRPr>
            </a:p>
          </p:txBody>
        </p:sp>
        <p:cxnSp>
          <p:nvCxnSpPr>
            <p:cNvPr id="25" name="Connector: Elbow 24"/>
            <p:cNvCxnSpPr>
              <a:stCxn id="8" idx="1"/>
              <a:endCxn id="24" idx="3"/>
            </p:cNvCxnSpPr>
            <p:nvPr/>
          </p:nvCxnSpPr>
          <p:spPr>
            <a:xfrm rot="10800000" flipV="1">
              <a:off x="2376873" y="3980393"/>
              <a:ext cx="627513" cy="0"/>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Flowchart: Process 25"/>
            <p:cNvSpPr/>
            <p:nvPr/>
          </p:nvSpPr>
          <p:spPr>
            <a:xfrm>
              <a:off x="3848827" y="922509"/>
              <a:ext cx="1680160" cy="413787"/>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NPIC Notifies Stakeholders</a:t>
              </a:r>
              <a:br>
                <a:rPr lang="en-US" sz="900">
                  <a:effectLst/>
                  <a:latin typeface="Arial" panose="020B0604020202020204" pitchFamily="34" charset="0"/>
                  <a:ea typeface="Calibri" panose="020F0502020204030204" pitchFamily="34" charset="0"/>
                  <a:cs typeface="Times New Roman" panose="02020603050405020304" pitchFamily="18" charset="0"/>
                </a:rPr>
              </a:br>
              <a:r>
                <a:rPr lang="en-US" sz="900">
                  <a:effectLst/>
                  <a:latin typeface="Arial" panose="020B0604020202020204" pitchFamily="34" charset="0"/>
                  <a:ea typeface="Calibri" panose="020F0502020204030204" pitchFamily="34" charset="0"/>
                  <a:cs typeface="Times New Roman" panose="02020603050405020304" pitchFamily="18" charset="0"/>
                </a:rPr>
                <a:t>AID Contacts Operator</a:t>
              </a:r>
              <a:endParaRPr lang="en-US" sz="1100">
                <a:effectLst/>
                <a:ea typeface="Calibri" panose="020F0502020204030204" pitchFamily="34" charset="0"/>
                <a:cs typeface="Times New Roman" panose="02020603050405020304" pitchFamily="18" charset="0"/>
              </a:endParaRPr>
            </a:p>
          </p:txBody>
        </p:sp>
        <p:sp>
          <p:nvSpPr>
            <p:cNvPr id="27" name="Flowchart: Process 26"/>
            <p:cNvSpPr/>
            <p:nvPr/>
          </p:nvSpPr>
          <p:spPr>
            <a:xfrm>
              <a:off x="1825916" y="1880604"/>
              <a:ext cx="1683451" cy="413787"/>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NPIC Notifies Stakeholders</a:t>
              </a:r>
              <a:br>
                <a:rPr lang="en-US" sz="900">
                  <a:effectLst/>
                  <a:latin typeface="Arial" panose="020B0604020202020204" pitchFamily="34" charset="0"/>
                  <a:ea typeface="Calibri" panose="020F0502020204030204" pitchFamily="34" charset="0"/>
                  <a:cs typeface="Times New Roman" panose="02020603050405020304" pitchFamily="18" charset="0"/>
                </a:rPr>
              </a:br>
              <a:r>
                <a:rPr lang="en-US" sz="900">
                  <a:effectLst/>
                  <a:latin typeface="Arial" panose="020B0604020202020204" pitchFamily="34" charset="0"/>
                  <a:ea typeface="Calibri" panose="020F0502020204030204" pitchFamily="34" charset="0"/>
                  <a:cs typeface="Times New Roman" panose="02020603050405020304" pitchFamily="18" charset="0"/>
                </a:rPr>
                <a:t>State Contacts Operator</a:t>
              </a:r>
              <a:endParaRPr lang="en-US" sz="1100">
                <a:effectLst/>
                <a:ea typeface="Calibri" panose="020F0502020204030204" pitchFamily="34" charset="0"/>
                <a:cs typeface="Times New Roman" panose="02020603050405020304" pitchFamily="18" charset="0"/>
              </a:endParaRPr>
            </a:p>
          </p:txBody>
        </p:sp>
        <p:sp>
          <p:nvSpPr>
            <p:cNvPr id="28" name="Flowchart: Process 27"/>
            <p:cNvSpPr/>
            <p:nvPr/>
          </p:nvSpPr>
          <p:spPr>
            <a:xfrm>
              <a:off x="4043071" y="1748430"/>
              <a:ext cx="1306833" cy="674365"/>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NPIC Provides Updates to OPS, Division, Other Agencies</a:t>
              </a:r>
              <a:endParaRPr lang="en-US" sz="1100">
                <a:effectLst/>
                <a:ea typeface="Calibri" panose="020F0502020204030204" pitchFamily="34" charset="0"/>
                <a:cs typeface="Times New Roman" panose="02020603050405020304" pitchFamily="18" charset="0"/>
              </a:endParaRPr>
            </a:p>
          </p:txBody>
        </p:sp>
        <p:sp>
          <p:nvSpPr>
            <p:cNvPr id="29" name="Flowchart: Process 28"/>
            <p:cNvSpPr/>
            <p:nvPr/>
          </p:nvSpPr>
          <p:spPr>
            <a:xfrm>
              <a:off x="5607673" y="3531076"/>
              <a:ext cx="939905" cy="557784"/>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LEVEL 1</a:t>
              </a:r>
              <a:br>
                <a:rPr lang="en-US" sz="900">
                  <a:effectLst/>
                  <a:latin typeface="Arial" panose="020B0604020202020204" pitchFamily="34" charset="0"/>
                  <a:ea typeface="Calibri" panose="020F0502020204030204" pitchFamily="34" charset="0"/>
                  <a:cs typeface="Times New Roman" panose="02020603050405020304" pitchFamily="18" charset="0"/>
                </a:rPr>
              </a:br>
              <a:r>
                <a:rPr lang="en-US" sz="900">
                  <a:effectLst/>
                  <a:latin typeface="Arial" panose="020B0604020202020204" pitchFamily="34" charset="0"/>
                  <a:ea typeface="Calibri" panose="020F0502020204030204" pitchFamily="34" charset="0"/>
                  <a:cs typeface="Times New Roman" panose="02020603050405020304" pitchFamily="18" charset="0"/>
                </a:rPr>
                <a:t>Baseline</a:t>
              </a:r>
              <a:endParaRPr lang="en-US" sz="1100">
                <a:effectLst/>
                <a:ea typeface="Calibri" panose="020F0502020204030204" pitchFamily="34" charset="0"/>
                <a:cs typeface="Times New Roman" panose="02020603050405020304" pitchFamily="18" charset="0"/>
              </a:endParaRPr>
            </a:p>
          </p:txBody>
        </p:sp>
        <p:sp>
          <p:nvSpPr>
            <p:cNvPr id="30" name="Flowchart: Process 29"/>
            <p:cNvSpPr/>
            <p:nvPr/>
          </p:nvSpPr>
          <p:spPr>
            <a:xfrm>
              <a:off x="6670792" y="3530794"/>
              <a:ext cx="939905" cy="554281"/>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LEVEL 2</a:t>
              </a:r>
              <a:br>
                <a:rPr lang="en-US" sz="900">
                  <a:effectLst/>
                  <a:latin typeface="Arial" panose="020B0604020202020204" pitchFamily="34" charset="0"/>
                  <a:ea typeface="Calibri" panose="020F0502020204030204" pitchFamily="34" charset="0"/>
                  <a:cs typeface="Times New Roman" panose="02020603050405020304" pitchFamily="18" charset="0"/>
                </a:rPr>
              </a:br>
              <a:r>
                <a:rPr lang="en-US" sz="900">
                  <a:effectLst/>
                  <a:latin typeface="Arial" panose="020B0604020202020204" pitchFamily="34" charset="0"/>
                  <a:ea typeface="Calibri" panose="020F0502020204030204" pitchFamily="34" charset="0"/>
                  <a:cs typeface="Times New Roman" panose="02020603050405020304" pitchFamily="18" charset="0"/>
                </a:rPr>
                <a:t>Off-scene Investigation</a:t>
              </a:r>
              <a:endParaRPr lang="en-US" sz="1100">
                <a:effectLst/>
                <a:ea typeface="Calibri" panose="020F0502020204030204" pitchFamily="34" charset="0"/>
                <a:cs typeface="Times New Roman" panose="02020603050405020304" pitchFamily="18" charset="0"/>
              </a:endParaRPr>
            </a:p>
          </p:txBody>
        </p:sp>
        <p:sp>
          <p:nvSpPr>
            <p:cNvPr id="31" name="Flowchart: Process 30"/>
            <p:cNvSpPr/>
            <p:nvPr/>
          </p:nvSpPr>
          <p:spPr>
            <a:xfrm>
              <a:off x="7777156" y="3530798"/>
              <a:ext cx="939905" cy="554281"/>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LEVEL 3</a:t>
              </a:r>
              <a:br>
                <a:rPr lang="en-US" sz="900">
                  <a:effectLst/>
                  <a:latin typeface="Arial" panose="020B0604020202020204" pitchFamily="34" charset="0"/>
                  <a:ea typeface="Calibri" panose="020F0502020204030204" pitchFamily="34" charset="0"/>
                  <a:cs typeface="Times New Roman" panose="02020603050405020304" pitchFamily="18" charset="0"/>
                </a:rPr>
              </a:br>
              <a:r>
                <a:rPr lang="en-US" sz="900">
                  <a:effectLst/>
                  <a:latin typeface="Arial" panose="020B0604020202020204" pitchFamily="34" charset="0"/>
                  <a:ea typeface="Calibri" panose="020F0502020204030204" pitchFamily="34" charset="0"/>
                  <a:cs typeface="Times New Roman" panose="02020603050405020304" pitchFamily="18" charset="0"/>
                </a:rPr>
                <a:t>On-scene Investigation</a:t>
              </a:r>
              <a:endParaRPr lang="en-US" sz="1100">
                <a:effectLst/>
                <a:ea typeface="Calibri" panose="020F0502020204030204" pitchFamily="34" charset="0"/>
                <a:cs typeface="Times New Roman" panose="02020603050405020304" pitchFamily="18" charset="0"/>
              </a:endParaRPr>
            </a:p>
          </p:txBody>
        </p:sp>
        <p:cxnSp>
          <p:nvCxnSpPr>
            <p:cNvPr id="32" name="Connector: Elbow 31"/>
            <p:cNvCxnSpPr>
              <a:stCxn id="29" idx="2"/>
              <a:endCxn id="34" idx="3"/>
            </p:cNvCxnSpPr>
            <p:nvPr/>
          </p:nvCxnSpPr>
          <p:spPr>
            <a:xfrm rot="5400000">
              <a:off x="5496799" y="3965295"/>
              <a:ext cx="457262" cy="704392"/>
            </a:xfrm>
            <a:prstGeom prst="bentConnector2">
              <a:avLst/>
            </a:prstGeom>
            <a:ln w="28575">
              <a:tailEnd type="triangle"/>
            </a:ln>
          </p:spPr>
          <p:style>
            <a:lnRef idx="1">
              <a:schemeClr val="dk1"/>
            </a:lnRef>
            <a:fillRef idx="0">
              <a:schemeClr val="dk1"/>
            </a:fillRef>
            <a:effectRef idx="0">
              <a:schemeClr val="dk1"/>
            </a:effectRef>
            <a:fontRef idx="minor">
              <a:schemeClr val="tx1"/>
            </a:fontRef>
          </p:style>
        </p:cxnSp>
        <p:cxnSp>
          <p:nvCxnSpPr>
            <p:cNvPr id="33" name="Connector: Elbow 32"/>
            <p:cNvCxnSpPr>
              <a:stCxn id="21" idx="2"/>
              <a:endCxn id="30" idx="0"/>
            </p:cNvCxnSpPr>
            <p:nvPr/>
          </p:nvCxnSpPr>
          <p:spPr>
            <a:xfrm rot="5400000">
              <a:off x="6709765" y="3099559"/>
              <a:ext cx="862216" cy="255"/>
            </a:xfrm>
            <a:prstGeom prst="bentConnector3">
              <a:avLst>
                <a:gd name="adj1" fmla="val 50000"/>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Flowchart: Process 33"/>
            <p:cNvSpPr/>
            <p:nvPr/>
          </p:nvSpPr>
          <p:spPr>
            <a:xfrm>
              <a:off x="4171244" y="4404435"/>
              <a:ext cx="1201990" cy="283374"/>
            </a:xfrm>
            <a:prstGeom prst="flowChartProcess">
              <a:avLst/>
            </a:prstGeom>
          </p:spPr>
          <p:style>
            <a:lnRef idx="0">
              <a:schemeClr val="accent3"/>
            </a:lnRef>
            <a:fillRef idx="3">
              <a:schemeClr val="accent3"/>
            </a:fillRef>
            <a:effectRef idx="3">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07000"/>
                </a:lnSpc>
                <a:spcBef>
                  <a:spcPts val="0"/>
                </a:spcBef>
                <a:spcAft>
                  <a:spcPts val="800"/>
                </a:spcAft>
              </a:pPr>
              <a:r>
                <a:rPr lang="en-US" sz="900">
                  <a:effectLst/>
                  <a:latin typeface="Arial" panose="020B0604020202020204" pitchFamily="34" charset="0"/>
                  <a:ea typeface="Calibri" panose="020F0502020204030204" pitchFamily="34" charset="0"/>
                  <a:cs typeface="Times New Roman" panose="02020603050405020304" pitchFamily="18" charset="0"/>
                </a:rPr>
                <a:t>48-hour Update</a:t>
              </a:r>
              <a:endParaRPr lang="en-US" sz="1100">
                <a:effectLst/>
                <a:ea typeface="Calibri" panose="020F0502020204030204" pitchFamily="34" charset="0"/>
                <a:cs typeface="Times New Roman" panose="02020603050405020304" pitchFamily="18" charset="0"/>
              </a:endParaRPr>
            </a:p>
          </p:txBody>
        </p:sp>
        <p:pic>
          <p:nvPicPr>
            <p:cNvPr id="35" name="Picture 34"/>
            <p:cNvPicPr preferRelativeResize="0">
              <a:picLocks noChangeAspect="1"/>
            </p:cNvPicPr>
            <p:nvPr/>
          </p:nvPicPr>
          <p:blipFill>
            <a:blip r:embed="rId2"/>
            <a:stretch>
              <a:fillRect/>
            </a:stretch>
          </p:blipFill>
          <p:spPr>
            <a:xfrm>
              <a:off x="1156390" y="1769996"/>
              <a:ext cx="579442" cy="579330"/>
            </a:xfrm>
            <a:prstGeom prst="rect">
              <a:avLst/>
            </a:prstGeom>
          </p:spPr>
        </p:pic>
        <p:pic>
          <p:nvPicPr>
            <p:cNvPr id="36" name="Picture 35"/>
            <p:cNvPicPr>
              <a:picLocks noChangeAspect="1"/>
            </p:cNvPicPr>
            <p:nvPr/>
          </p:nvPicPr>
          <p:blipFill>
            <a:blip r:embed="rId5"/>
            <a:stretch>
              <a:fillRect/>
            </a:stretch>
          </p:blipFill>
          <p:spPr>
            <a:xfrm>
              <a:off x="7344135" y="2508957"/>
              <a:ext cx="628923" cy="628897"/>
            </a:xfrm>
            <a:prstGeom prst="rect">
              <a:avLst/>
            </a:prstGeom>
          </p:spPr>
        </p:pic>
      </p:grpSp>
      <p:sp>
        <p:nvSpPr>
          <p:cNvPr id="37" name="Slide Number Placeholder 36"/>
          <p:cNvSpPr>
            <a:spLocks noGrp="1"/>
          </p:cNvSpPr>
          <p:nvPr>
            <p:ph type="sldNum" sz="quarter" idx="12"/>
          </p:nvPr>
        </p:nvSpPr>
        <p:spPr/>
        <p:txBody>
          <a:bodyPr/>
          <a:lstStyle/>
          <a:p>
            <a:fld id="{AEAE0908-393B-4570-97CB-87DE65C9C782}" type="slidenum">
              <a:rPr lang="en-US" smtClean="0"/>
              <a:t>9</a:t>
            </a:fld>
            <a:endParaRPr lang="en-US"/>
          </a:p>
        </p:txBody>
      </p:sp>
    </p:spTree>
    <p:extLst>
      <p:ext uri="{BB962C8B-B14F-4D97-AF65-F5344CB8AC3E}">
        <p14:creationId xmlns:p14="http://schemas.microsoft.com/office/powerpoint/2010/main" val="2923523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resentation PHMSA.pptx" id="{56C82914-C109-407E-A893-CF0723252D13}" vid="{0A876D50-BA19-4BF7-A13E-2C088420FD1C}"/>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 presentation PHMSA.pptx" id="{56C82914-C109-407E-A893-CF0723252D13}" vid="{2D50EFA5-A0B9-4135-B7CB-A6B5FAFAE5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PHMSA AID 2021</Template>
  <TotalTime>4343</TotalTime>
  <Words>2428</Words>
  <Application>Microsoft Office PowerPoint</Application>
  <PresentationFormat>Widescreen</PresentationFormat>
  <Paragraphs>412</Paragraphs>
  <Slides>34</Slides>
  <Notes>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Arial</vt:lpstr>
      <vt:lpstr>ArialNarrow</vt:lpstr>
      <vt:lpstr>Calibri</vt:lpstr>
      <vt:lpstr>Calibri Light</vt:lpstr>
      <vt:lpstr>Courier New</vt:lpstr>
      <vt:lpstr>Helvetica</vt:lpstr>
      <vt:lpstr>Symbol</vt:lpstr>
      <vt:lpstr>Times New Roman</vt:lpstr>
      <vt:lpstr>Wingdings</vt:lpstr>
      <vt:lpstr>Office Theme</vt:lpstr>
      <vt:lpstr>1_Office Theme</vt:lpstr>
      <vt:lpstr>Pipeline and Hazardous Materials Safety Administration (PHMSA)  Office of Pipeline Safety (OPS)  Accident Investigation Division (AID) Blesson Mathew</vt:lpstr>
      <vt:lpstr>PowerPoint Presentation</vt:lpstr>
      <vt:lpstr>Agenda</vt:lpstr>
      <vt:lpstr>Accident Investigation Division</vt:lpstr>
      <vt:lpstr>Accident Investigation Division</vt:lpstr>
      <vt:lpstr>What does AID do?</vt:lpstr>
      <vt:lpstr>PHMSA Reporting Requirements</vt:lpstr>
      <vt:lpstr>Pre-30-Day Report Review </vt:lpstr>
      <vt:lpstr>Notification of Regulated Incidents </vt:lpstr>
      <vt:lpstr>NPIC Duty and High-Consequence* Incidents</vt:lpstr>
      <vt:lpstr>Investigation of Failures 192.617, 195.402 (c)</vt:lpstr>
      <vt:lpstr>Number of Reportable Accidents/Incidents (2018-2023)</vt:lpstr>
      <vt:lpstr>Number of Reportable Accidents by Cause (HL, GT, GD)</vt:lpstr>
      <vt:lpstr>Number of Reportable Accidents by Cause (Other Systems)</vt:lpstr>
      <vt:lpstr>*Risk Factors (2018-2023)</vt:lpstr>
      <vt:lpstr>Risk Factors (2018 – Dec 2023) – All Products</vt:lpstr>
      <vt:lpstr>PowerPoint Presentation</vt:lpstr>
      <vt:lpstr>RRT4 – Accident Data (2018 – Feb 2024)</vt:lpstr>
      <vt:lpstr>RRT4 – Accident Data (2018 – Feb 2024)</vt:lpstr>
      <vt:lpstr>Accidents by Cause Type (2018 – Feb 2024)</vt:lpstr>
      <vt:lpstr>GD Incidents by Cause Type (2018- Feb 2024)</vt:lpstr>
      <vt:lpstr>PowerPoint Presentation</vt:lpstr>
      <vt:lpstr>GD Incidents by Risk Factor (2018-Feb. 2024)</vt:lpstr>
      <vt:lpstr>GT Incidents by Cause and Risk Factor (2018- Feb. 2024)</vt:lpstr>
      <vt:lpstr>HL Incidents by Cause (2018-2023)</vt:lpstr>
      <vt:lpstr>HL Incidents by Risk Factor (2018-2023)</vt:lpstr>
      <vt:lpstr>Questions</vt:lpstr>
      <vt:lpstr>Extra Slides</vt:lpstr>
      <vt:lpstr>Hazardous Liquid Accidents (2018 – 2023)</vt:lpstr>
      <vt:lpstr>Gas Transmission Incidents (2018 – 2023)</vt:lpstr>
      <vt:lpstr>Gas Distribution Incidents (2018 – 2023)</vt:lpstr>
      <vt:lpstr>Sankey Diagram – Hazardous Liquid</vt:lpstr>
      <vt:lpstr>Sankey Diagram – Gas Transmission</vt:lpstr>
      <vt:lpstr>Sankey Diagram – Gas Distribution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Pipeline and Hazardous Materials Safety Administration (PHMSA)  Office of Pipeline Safety (OPS)  Accident Investigation Division (AID)</dc:title>
  <dc:creator>Rodriguez, Alvaro (PHMSA)</dc:creator>
  <cp:lastModifiedBy>Mathew, Blesson (PHMSA)</cp:lastModifiedBy>
  <cp:revision>140</cp:revision>
  <dcterms:created xsi:type="dcterms:W3CDTF">2021-08-26T04:15:25Z</dcterms:created>
  <dcterms:modified xsi:type="dcterms:W3CDTF">2024-05-15T16:13:13Z</dcterms:modified>
</cp:coreProperties>
</file>